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60" r:id="rId2"/>
    <p:sldId id="259" r:id="rId3"/>
    <p:sldId id="261" r:id="rId4"/>
    <p:sldId id="290" r:id="rId5"/>
    <p:sldId id="293" r:id="rId6"/>
    <p:sldId id="291" r:id="rId7"/>
    <p:sldId id="295" r:id="rId8"/>
    <p:sldId id="297" r:id="rId9"/>
    <p:sldId id="326" r:id="rId10"/>
    <p:sldId id="327" r:id="rId11"/>
    <p:sldId id="328" r:id="rId12"/>
    <p:sldId id="329" r:id="rId13"/>
    <p:sldId id="298" r:id="rId14"/>
    <p:sldId id="330" r:id="rId15"/>
    <p:sldId id="331" r:id="rId16"/>
    <p:sldId id="332" r:id="rId17"/>
    <p:sldId id="333" r:id="rId18"/>
    <p:sldId id="301" r:id="rId19"/>
    <p:sldId id="300" r:id="rId20"/>
    <p:sldId id="335" r:id="rId21"/>
    <p:sldId id="302" r:id="rId22"/>
    <p:sldId id="307" r:id="rId23"/>
    <p:sldId id="305" r:id="rId24"/>
    <p:sldId id="308" r:id="rId25"/>
    <p:sldId id="309" r:id="rId26"/>
    <p:sldId id="310" r:id="rId27"/>
    <p:sldId id="311" r:id="rId28"/>
    <p:sldId id="340" r:id="rId29"/>
    <p:sldId id="314" r:id="rId30"/>
    <p:sldId id="315" r:id="rId31"/>
    <p:sldId id="316" r:id="rId32"/>
    <p:sldId id="317" r:id="rId33"/>
    <p:sldId id="318" r:id="rId34"/>
    <p:sldId id="319" r:id="rId35"/>
    <p:sldId id="320" r:id="rId36"/>
    <p:sldId id="336" r:id="rId37"/>
    <p:sldId id="321" r:id="rId38"/>
    <p:sldId id="280" r:id="rId39"/>
    <p:sldId id="323" r:id="rId40"/>
    <p:sldId id="324" r:id="rId41"/>
    <p:sldId id="325" r:id="rId42"/>
    <p:sldId id="337" r:id="rId43"/>
    <p:sldId id="339" r:id="rId44"/>
    <p:sldId id="271" r:id="rId45"/>
  </p:sldIdLst>
  <p:sldSz cx="9144000" cy="5143500" type="screen16x9"/>
  <p:notesSz cx="6858000" cy="9144000"/>
  <p:defaultTex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12121"/>
    <a:srgbClr val="392C47"/>
    <a:srgbClr val="969696"/>
    <a:srgbClr val="666666"/>
    <a:srgbClr val="F03F30"/>
    <a:srgbClr val="FB94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455" autoAdjust="0"/>
  </p:normalViewPr>
  <p:slideViewPr>
    <p:cSldViewPr snapToGrid="0" snapToObjects="1">
      <p:cViewPr varScale="1">
        <p:scale>
          <a:sx n="153" d="100"/>
          <a:sy n="153" d="100"/>
        </p:scale>
        <p:origin x="414" y="13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1.wmf"/><Relationship Id="rId7" Type="http://schemas.openxmlformats.org/officeDocument/2006/relationships/image" Target="../media/image35.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4" Type="http://schemas.openxmlformats.org/officeDocument/2006/relationships/image" Target="../media/image42.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5" Type="http://schemas.openxmlformats.org/officeDocument/2006/relationships/image" Target="../media/image47.wmf"/><Relationship Id="rId4" Type="http://schemas.openxmlformats.org/officeDocument/2006/relationships/image" Target="../media/image46.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image" Target="../media/image54.wmf"/><Relationship Id="rId7" Type="http://schemas.openxmlformats.org/officeDocument/2006/relationships/image" Target="../media/image58.wmf"/><Relationship Id="rId2" Type="http://schemas.openxmlformats.org/officeDocument/2006/relationships/image" Target="../media/image53.wmf"/><Relationship Id="rId1" Type="http://schemas.openxmlformats.org/officeDocument/2006/relationships/image" Target="../media/image52.wmf"/><Relationship Id="rId6" Type="http://schemas.openxmlformats.org/officeDocument/2006/relationships/image" Target="../media/image57.wmf"/><Relationship Id="rId5" Type="http://schemas.openxmlformats.org/officeDocument/2006/relationships/image" Target="../media/image56.wmf"/><Relationship Id="rId4" Type="http://schemas.openxmlformats.org/officeDocument/2006/relationships/image" Target="../media/image55.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 Id="rId4" Type="http://schemas.openxmlformats.org/officeDocument/2006/relationships/image" Target="../media/image6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 Id="rId4" Type="http://schemas.openxmlformats.org/officeDocument/2006/relationships/image" Target="../media/image80.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4"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4"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kumimoji="1"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kumimoji="1" sz="1200" smtClean="0">
                <a:latin typeface="+mn-lt"/>
                <a:ea typeface="+mn-ea"/>
              </a:defRPr>
            </a:lvl1pPr>
          </a:lstStyle>
          <a:p>
            <a:pPr>
              <a:defRPr/>
            </a:pPr>
            <a:fld id="{A5E6C75A-5AC9-4772-94F9-6D96B19C2DE4}" type="datetimeFigureOut">
              <a:rPr lang="zh-CN" altLang="en-US"/>
              <a:pPr>
                <a:defRPr/>
              </a:pPr>
              <a:t>2016/12/2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二级</a:t>
            </a:r>
          </a:p>
          <a:p>
            <a:pPr lvl="2"/>
            <a:r>
              <a:rPr lang="zh-CN" altLang="en-US" noProof="0" smtClean="0"/>
              <a:t>三级</a:t>
            </a:r>
          </a:p>
          <a:p>
            <a:pPr lvl="3"/>
            <a:r>
              <a:rPr lang="zh-CN" altLang="en-US" noProof="0" smtClean="0"/>
              <a:t>四级</a:t>
            </a:r>
          </a:p>
          <a:p>
            <a:pPr lvl="4"/>
            <a:r>
              <a:rPr lang="zh-CN" altLang="en-US" noProof="0" smtClean="0"/>
              <a:t>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kumimoji="1" sz="1200">
                <a:latin typeface="+mn-lt"/>
                <a:ea typeface="+mn-ea"/>
              </a:defRPr>
            </a:lvl1pPr>
          </a:lstStyle>
          <a:p>
            <a:pPr>
              <a:defRPr/>
            </a:pPr>
            <a:endParaRPr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kumimoji="1" sz="1200" smtClean="0">
                <a:latin typeface="+mn-lt"/>
                <a:ea typeface="+mn-ea"/>
              </a:defRPr>
            </a:lvl1pPr>
          </a:lstStyle>
          <a:p>
            <a:pPr>
              <a:defRPr/>
            </a:pPr>
            <a:fld id="{F9E68E15-2A45-456B-B43F-88B57F7B3163}" type="slidenum">
              <a:rPr lang="zh-CN" altLang="en-US"/>
              <a:pPr>
                <a:defRPr/>
              </a:pPr>
              <a:t>‹#›</a:t>
            </a:fld>
            <a:endParaRPr lang="zh-CN" altLang="en-US"/>
          </a:p>
        </p:txBody>
      </p:sp>
    </p:spTree>
    <p:extLst>
      <p:ext uri="{BB962C8B-B14F-4D97-AF65-F5344CB8AC3E}">
        <p14:creationId xmlns:p14="http://schemas.microsoft.com/office/powerpoint/2010/main" val="3379191400"/>
      </p:ext>
    </p:extLst>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mn-ea"/>
        <a:cs typeface="+mn-cs"/>
      </a:defRPr>
    </a:lvl1pPr>
    <a:lvl2pPr marL="457200" algn="l" defTabSz="457200" rtl="0" fontAlgn="base">
      <a:spcBef>
        <a:spcPct val="30000"/>
      </a:spcBef>
      <a:spcAft>
        <a:spcPct val="0"/>
      </a:spcAft>
      <a:defRPr sz="1200" kern="1200">
        <a:solidFill>
          <a:schemeClr val="tx1"/>
        </a:solidFill>
        <a:latin typeface="+mn-lt"/>
        <a:ea typeface="+mn-ea"/>
        <a:cs typeface="+mn-cs"/>
      </a:defRPr>
    </a:lvl2pPr>
    <a:lvl3pPr marL="914400" algn="l" defTabSz="457200" rtl="0" fontAlgn="base">
      <a:spcBef>
        <a:spcPct val="30000"/>
      </a:spcBef>
      <a:spcAft>
        <a:spcPct val="0"/>
      </a:spcAft>
      <a:defRPr sz="1200" kern="1200">
        <a:solidFill>
          <a:schemeClr val="tx1"/>
        </a:solidFill>
        <a:latin typeface="+mn-lt"/>
        <a:ea typeface="+mn-ea"/>
        <a:cs typeface="+mn-cs"/>
      </a:defRPr>
    </a:lvl3pPr>
    <a:lvl4pPr marL="1371600" algn="l" defTabSz="457200" rtl="0" fontAlgn="base">
      <a:spcBef>
        <a:spcPct val="30000"/>
      </a:spcBef>
      <a:spcAft>
        <a:spcPct val="0"/>
      </a:spcAft>
      <a:defRPr sz="1200" kern="1200">
        <a:solidFill>
          <a:schemeClr val="tx1"/>
        </a:solidFill>
        <a:latin typeface="+mn-lt"/>
        <a:ea typeface="+mn-ea"/>
        <a:cs typeface="+mn-cs"/>
      </a:defRPr>
    </a:lvl4pPr>
    <a:lvl5pPr marL="1828800" algn="l" defTabSz="457200" rtl="0" fontAlgn="base">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p:cNvSpPr>
          <p:nvPr>
            <p:ph type="sldImg"/>
          </p:nvPr>
        </p:nvSpPr>
        <p:spPr bwMode="auto">
          <a:noFill/>
          <a:ln>
            <a:solidFill>
              <a:srgbClr val="000000"/>
            </a:solidFill>
            <a:miter lim="800000"/>
            <a:headEnd/>
            <a:tailEnd/>
          </a:ln>
        </p:spPr>
      </p:sp>
      <p:sp>
        <p:nvSpPr>
          <p:cNvPr id="1741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kumimoji="1" lang="zh-CN" altLang="en-US" smtClean="0"/>
          </a:p>
        </p:txBody>
      </p:sp>
      <p:sp>
        <p:nvSpPr>
          <p:cNvPr id="17411"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A1D9C5D-F170-4D35-BCC3-DD6F35396CE8}" type="slidenum">
              <a:rPr lang="zh-CN" altLang="en-US"/>
              <a:pPr fontAlgn="base">
                <a:spcBef>
                  <a:spcPct val="0"/>
                </a:spcBef>
                <a:spcAft>
                  <a:spcPct val="0"/>
                </a:spcAft>
              </a:pPr>
              <a:t>3</a:t>
            </a:fld>
            <a:endParaRPr lang="en-US" altLang="zh-CN"/>
          </a:p>
        </p:txBody>
      </p:sp>
    </p:spTree>
    <p:extLst>
      <p:ext uri="{BB962C8B-B14F-4D97-AF65-F5344CB8AC3E}">
        <p14:creationId xmlns:p14="http://schemas.microsoft.com/office/powerpoint/2010/main" val="2787347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4_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5_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6_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59" r:id="rId9"/>
  </p:sldLayoutIdLst>
  <p:txStyles>
    <p:titleStyle>
      <a:lvl1pPr algn="ctr" defTabSz="457200" rtl="0" fontAlgn="base">
        <a:spcBef>
          <a:spcPct val="0"/>
        </a:spcBef>
        <a:spcAft>
          <a:spcPct val="0"/>
        </a:spcAft>
        <a:defRPr sz="4400" kern="1200">
          <a:solidFill>
            <a:schemeClr val="tx1"/>
          </a:solidFill>
          <a:latin typeface="+mj-lt"/>
          <a:ea typeface="+mj-ea"/>
          <a:cs typeface="+mj-cs"/>
        </a:defRPr>
      </a:lvl1pPr>
      <a:lvl2pPr algn="ctr" defTabSz="457200" rtl="0" fontAlgn="base">
        <a:spcBef>
          <a:spcPct val="0"/>
        </a:spcBef>
        <a:spcAft>
          <a:spcPct val="0"/>
        </a:spcAft>
        <a:defRPr sz="4400">
          <a:solidFill>
            <a:schemeClr val="tx1"/>
          </a:solidFill>
          <a:latin typeface="Century Gothic"/>
          <a:ea typeface="微软雅黑" pitchFamily="34" charset="-122"/>
        </a:defRPr>
      </a:lvl2pPr>
      <a:lvl3pPr algn="ctr" defTabSz="457200" rtl="0" fontAlgn="base">
        <a:spcBef>
          <a:spcPct val="0"/>
        </a:spcBef>
        <a:spcAft>
          <a:spcPct val="0"/>
        </a:spcAft>
        <a:defRPr sz="4400">
          <a:solidFill>
            <a:schemeClr val="tx1"/>
          </a:solidFill>
          <a:latin typeface="Century Gothic"/>
          <a:ea typeface="微软雅黑" pitchFamily="34" charset="-122"/>
        </a:defRPr>
      </a:lvl3pPr>
      <a:lvl4pPr algn="ctr" defTabSz="457200" rtl="0" fontAlgn="base">
        <a:spcBef>
          <a:spcPct val="0"/>
        </a:spcBef>
        <a:spcAft>
          <a:spcPct val="0"/>
        </a:spcAft>
        <a:defRPr sz="4400">
          <a:solidFill>
            <a:schemeClr val="tx1"/>
          </a:solidFill>
          <a:latin typeface="Century Gothic"/>
          <a:ea typeface="微软雅黑" pitchFamily="34" charset="-122"/>
        </a:defRPr>
      </a:lvl4pPr>
      <a:lvl5pPr algn="ctr" defTabSz="457200" rtl="0" fontAlgn="base">
        <a:spcBef>
          <a:spcPct val="0"/>
        </a:spcBef>
        <a:spcAft>
          <a:spcPct val="0"/>
        </a:spcAft>
        <a:defRPr sz="4400">
          <a:solidFill>
            <a:schemeClr val="tx1"/>
          </a:solidFill>
          <a:latin typeface="Century Gothic"/>
          <a:ea typeface="微软雅黑" pitchFamily="34" charset="-122"/>
        </a:defRPr>
      </a:lvl5pPr>
      <a:lvl6pPr marL="457200" algn="ctr" defTabSz="457200" rtl="0" fontAlgn="base">
        <a:spcBef>
          <a:spcPct val="0"/>
        </a:spcBef>
        <a:spcAft>
          <a:spcPct val="0"/>
        </a:spcAft>
        <a:defRPr sz="4400">
          <a:solidFill>
            <a:schemeClr val="tx1"/>
          </a:solidFill>
          <a:latin typeface="Century Gothic"/>
          <a:ea typeface="微软雅黑" pitchFamily="34" charset="-122"/>
        </a:defRPr>
      </a:lvl6pPr>
      <a:lvl7pPr marL="914400" algn="ctr" defTabSz="457200" rtl="0" fontAlgn="base">
        <a:spcBef>
          <a:spcPct val="0"/>
        </a:spcBef>
        <a:spcAft>
          <a:spcPct val="0"/>
        </a:spcAft>
        <a:defRPr sz="4400">
          <a:solidFill>
            <a:schemeClr val="tx1"/>
          </a:solidFill>
          <a:latin typeface="Century Gothic"/>
          <a:ea typeface="微软雅黑" pitchFamily="34" charset="-122"/>
        </a:defRPr>
      </a:lvl7pPr>
      <a:lvl8pPr marL="1371600" algn="ctr" defTabSz="457200" rtl="0" fontAlgn="base">
        <a:spcBef>
          <a:spcPct val="0"/>
        </a:spcBef>
        <a:spcAft>
          <a:spcPct val="0"/>
        </a:spcAft>
        <a:defRPr sz="4400">
          <a:solidFill>
            <a:schemeClr val="tx1"/>
          </a:solidFill>
          <a:latin typeface="Century Gothic"/>
          <a:ea typeface="微软雅黑" pitchFamily="34" charset="-122"/>
        </a:defRPr>
      </a:lvl8pPr>
      <a:lvl9pPr marL="1828800" algn="ctr" defTabSz="457200" rtl="0" fontAlgn="base">
        <a:spcBef>
          <a:spcPct val="0"/>
        </a:spcBef>
        <a:spcAft>
          <a:spcPct val="0"/>
        </a:spcAft>
        <a:defRPr sz="4400">
          <a:solidFill>
            <a:schemeClr val="tx1"/>
          </a:solidFill>
          <a:latin typeface="Century Gothic"/>
          <a:ea typeface="微软雅黑" pitchFamily="34" charset="-122"/>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9.xml"/><Relationship Id="rId1" Type="http://schemas.openxmlformats.org/officeDocument/2006/relationships/vmlDrawing" Target="../drawings/vmlDrawing6.vml"/><Relationship Id="rId5" Type="http://schemas.openxmlformats.org/officeDocument/2006/relationships/image" Target="../media/image17.wmf"/><Relationship Id="rId4" Type="http://schemas.openxmlformats.org/officeDocument/2006/relationships/oleObject" Target="../embeddings/oleObject7.bin"/></Relationships>
</file>

<file path=ppt/slides/_rels/slide11.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9.xml"/><Relationship Id="rId1" Type="http://schemas.openxmlformats.org/officeDocument/2006/relationships/vmlDrawing" Target="../drawings/vmlDrawing7.vml"/><Relationship Id="rId6" Type="http://schemas.openxmlformats.org/officeDocument/2006/relationships/image" Target="../media/image19.wmf"/><Relationship Id="rId5" Type="http://schemas.openxmlformats.org/officeDocument/2006/relationships/oleObject" Target="../embeddings/oleObject9.bin"/><Relationship Id="rId10" Type="http://schemas.openxmlformats.org/officeDocument/2006/relationships/image" Target="../media/image21.wmf"/><Relationship Id="rId4" Type="http://schemas.openxmlformats.org/officeDocument/2006/relationships/image" Target="../media/image18.wmf"/><Relationship Id="rId9" Type="http://schemas.openxmlformats.org/officeDocument/2006/relationships/oleObject" Target="../embeddings/oleObject11.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9.xml"/><Relationship Id="rId1" Type="http://schemas.openxmlformats.org/officeDocument/2006/relationships/vmlDrawing" Target="../drawings/vmlDrawing8.vml"/><Relationship Id="rId4" Type="http://schemas.openxmlformats.org/officeDocument/2006/relationships/image" Target="../media/image22.wmf"/></Relationships>
</file>

<file path=ppt/slides/_rels/slide13.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9.xml"/><Relationship Id="rId1" Type="http://schemas.openxmlformats.org/officeDocument/2006/relationships/vmlDrawing" Target="../drawings/vmlDrawing9.vml"/><Relationship Id="rId6" Type="http://schemas.openxmlformats.org/officeDocument/2006/relationships/image" Target="../media/image24.wmf"/><Relationship Id="rId5" Type="http://schemas.openxmlformats.org/officeDocument/2006/relationships/oleObject" Target="../embeddings/oleObject14.bin"/><Relationship Id="rId4" Type="http://schemas.openxmlformats.org/officeDocument/2006/relationships/image" Target="../media/image23.wmf"/></Relationships>
</file>

<file path=ppt/slides/_rels/slide14.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9.xml"/><Relationship Id="rId1" Type="http://schemas.openxmlformats.org/officeDocument/2006/relationships/vmlDrawing" Target="../drawings/vmlDrawing10.vml"/><Relationship Id="rId6" Type="http://schemas.openxmlformats.org/officeDocument/2006/relationships/image" Target="../media/image27.wmf"/><Relationship Id="rId5" Type="http://schemas.openxmlformats.org/officeDocument/2006/relationships/oleObject" Target="../embeddings/oleObject17.bin"/><Relationship Id="rId4" Type="http://schemas.openxmlformats.org/officeDocument/2006/relationships/image" Target="../media/image26.wmf"/></Relationships>
</file>

<file path=ppt/slides/_rels/slide15.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oleObject" Target="../embeddings/oleObject24.bin"/><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33.wmf"/><Relationship Id="rId17" Type="http://schemas.openxmlformats.org/officeDocument/2006/relationships/image" Target="../media/image35.wmf"/><Relationship Id="rId2" Type="http://schemas.openxmlformats.org/officeDocument/2006/relationships/slideLayout" Target="../slideLayouts/slideLayout9.xml"/><Relationship Id="rId16" Type="http://schemas.openxmlformats.org/officeDocument/2006/relationships/oleObject" Target="../embeddings/oleObject25.bin"/><Relationship Id="rId1" Type="http://schemas.openxmlformats.org/officeDocument/2006/relationships/vmlDrawing" Target="../drawings/vmlDrawing11.vml"/><Relationship Id="rId6" Type="http://schemas.openxmlformats.org/officeDocument/2006/relationships/image" Target="../media/image30.wmf"/><Relationship Id="rId11" Type="http://schemas.openxmlformats.org/officeDocument/2006/relationships/oleObject" Target="../embeddings/oleObject23.bin"/><Relationship Id="rId5" Type="http://schemas.openxmlformats.org/officeDocument/2006/relationships/oleObject" Target="../embeddings/oleObject20.bin"/><Relationship Id="rId15" Type="http://schemas.openxmlformats.org/officeDocument/2006/relationships/image" Target="../media/image38.png"/><Relationship Id="rId10" Type="http://schemas.openxmlformats.org/officeDocument/2006/relationships/image" Target="../media/image32.wmf"/><Relationship Id="rId4" Type="http://schemas.openxmlformats.org/officeDocument/2006/relationships/image" Target="../media/image29.wmf"/><Relationship Id="rId9" Type="http://schemas.openxmlformats.org/officeDocument/2006/relationships/oleObject" Target="../embeddings/oleObject22.bin"/><Relationship Id="rId14" Type="http://schemas.openxmlformats.org/officeDocument/2006/relationships/image" Target="../media/image34.wmf"/></Relationships>
</file>

<file path=ppt/slides/_rels/slide16.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9.xml"/><Relationship Id="rId1" Type="http://schemas.openxmlformats.org/officeDocument/2006/relationships/vmlDrawing" Target="../drawings/vmlDrawing12.vml"/><Relationship Id="rId6" Type="http://schemas.openxmlformats.org/officeDocument/2006/relationships/image" Target="../media/image37.wmf"/><Relationship Id="rId5" Type="http://schemas.openxmlformats.org/officeDocument/2006/relationships/oleObject" Target="../embeddings/oleObject27.bin"/><Relationship Id="rId4" Type="http://schemas.openxmlformats.org/officeDocument/2006/relationships/image" Target="../media/image36.wmf"/></Relationships>
</file>

<file path=ppt/slides/_rels/slide17.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slideLayout" Target="../slideLayouts/slideLayout9.xml"/><Relationship Id="rId1" Type="http://schemas.openxmlformats.org/officeDocument/2006/relationships/vmlDrawing" Target="../drawings/vmlDrawing13.vml"/><Relationship Id="rId6" Type="http://schemas.openxmlformats.org/officeDocument/2006/relationships/image" Target="../media/image40.wmf"/><Relationship Id="rId11" Type="http://schemas.openxmlformats.org/officeDocument/2006/relationships/image" Target="../media/image46.png"/><Relationship Id="rId5" Type="http://schemas.openxmlformats.org/officeDocument/2006/relationships/oleObject" Target="../embeddings/oleObject30.bin"/><Relationship Id="rId10" Type="http://schemas.openxmlformats.org/officeDocument/2006/relationships/image" Target="../media/image42.wmf"/><Relationship Id="rId4" Type="http://schemas.openxmlformats.org/officeDocument/2006/relationships/image" Target="../media/image39.wmf"/><Relationship Id="rId9" Type="http://schemas.openxmlformats.org/officeDocument/2006/relationships/oleObject" Target="../embeddings/oleObject32.bin"/></Relationships>
</file>

<file path=ppt/slides/_rels/slide18.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oleObject" Target="../embeddings/oleObject33.bin"/><Relationship Id="rId7" Type="http://schemas.openxmlformats.org/officeDocument/2006/relationships/oleObject" Target="../embeddings/oleObject35.bin"/><Relationship Id="rId12" Type="http://schemas.openxmlformats.org/officeDocument/2006/relationships/image" Target="../media/image47.wmf"/><Relationship Id="rId2" Type="http://schemas.openxmlformats.org/officeDocument/2006/relationships/slideLayout" Target="../slideLayouts/slideLayout9.xml"/><Relationship Id="rId1" Type="http://schemas.openxmlformats.org/officeDocument/2006/relationships/vmlDrawing" Target="../drawings/vmlDrawing14.vml"/><Relationship Id="rId6" Type="http://schemas.openxmlformats.org/officeDocument/2006/relationships/image" Target="../media/image44.wmf"/><Relationship Id="rId11" Type="http://schemas.openxmlformats.org/officeDocument/2006/relationships/oleObject" Target="../embeddings/oleObject37.bin"/><Relationship Id="rId5" Type="http://schemas.openxmlformats.org/officeDocument/2006/relationships/oleObject" Target="../embeddings/oleObject34.bin"/><Relationship Id="rId10" Type="http://schemas.openxmlformats.org/officeDocument/2006/relationships/image" Target="../media/image46.wmf"/><Relationship Id="rId4" Type="http://schemas.openxmlformats.org/officeDocument/2006/relationships/image" Target="../media/image43.wmf"/><Relationship Id="rId9" Type="http://schemas.openxmlformats.org/officeDocument/2006/relationships/oleObject" Target="../embeddings/oleObject36.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image" Target="../media/image55.png"/><Relationship Id="rId7" Type="http://schemas.openxmlformats.org/officeDocument/2006/relationships/image" Target="../media/image49.wmf"/><Relationship Id="rId2" Type="http://schemas.openxmlformats.org/officeDocument/2006/relationships/slideLayout" Target="../slideLayouts/slideLayout9.xml"/><Relationship Id="rId1" Type="http://schemas.openxmlformats.org/officeDocument/2006/relationships/vmlDrawing" Target="../drawings/vmlDrawing15.vml"/><Relationship Id="rId6" Type="http://schemas.openxmlformats.org/officeDocument/2006/relationships/oleObject" Target="../embeddings/oleObject39.bin"/><Relationship Id="rId5" Type="http://schemas.openxmlformats.org/officeDocument/2006/relationships/image" Target="../media/image48.wmf"/><Relationship Id="rId4" Type="http://schemas.openxmlformats.org/officeDocument/2006/relationships/oleObject" Target="../embeddings/oleObject38.bin"/><Relationship Id="rId9" Type="http://schemas.openxmlformats.org/officeDocument/2006/relationships/image" Target="../media/image50.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oleObject" Target="../embeddings/oleObject46.bin"/><Relationship Id="rId18" Type="http://schemas.openxmlformats.org/officeDocument/2006/relationships/image" Target="../media/image59.wmf"/><Relationship Id="rId3" Type="http://schemas.openxmlformats.org/officeDocument/2006/relationships/oleObject" Target="../embeddings/oleObject41.bin"/><Relationship Id="rId7" Type="http://schemas.openxmlformats.org/officeDocument/2006/relationships/oleObject" Target="../embeddings/oleObject43.bin"/><Relationship Id="rId12" Type="http://schemas.openxmlformats.org/officeDocument/2006/relationships/image" Target="../media/image56.wmf"/><Relationship Id="rId17" Type="http://schemas.openxmlformats.org/officeDocument/2006/relationships/oleObject" Target="../embeddings/oleObject48.bin"/><Relationship Id="rId2" Type="http://schemas.openxmlformats.org/officeDocument/2006/relationships/slideLayout" Target="../slideLayouts/slideLayout9.xml"/><Relationship Id="rId16" Type="http://schemas.openxmlformats.org/officeDocument/2006/relationships/image" Target="../media/image58.wmf"/><Relationship Id="rId1" Type="http://schemas.openxmlformats.org/officeDocument/2006/relationships/vmlDrawing" Target="../drawings/vmlDrawing16.vml"/><Relationship Id="rId6" Type="http://schemas.openxmlformats.org/officeDocument/2006/relationships/image" Target="../media/image53.wmf"/><Relationship Id="rId11" Type="http://schemas.openxmlformats.org/officeDocument/2006/relationships/oleObject" Target="../embeddings/oleObject45.bin"/><Relationship Id="rId5" Type="http://schemas.openxmlformats.org/officeDocument/2006/relationships/oleObject" Target="../embeddings/oleObject42.bin"/><Relationship Id="rId15" Type="http://schemas.openxmlformats.org/officeDocument/2006/relationships/oleObject" Target="../embeddings/oleObject47.bin"/><Relationship Id="rId10" Type="http://schemas.openxmlformats.org/officeDocument/2006/relationships/image" Target="../media/image55.wmf"/><Relationship Id="rId4" Type="http://schemas.openxmlformats.org/officeDocument/2006/relationships/image" Target="../media/image52.wmf"/><Relationship Id="rId9" Type="http://schemas.openxmlformats.org/officeDocument/2006/relationships/oleObject" Target="../embeddings/oleObject44.bin"/><Relationship Id="rId14" Type="http://schemas.openxmlformats.org/officeDocument/2006/relationships/image" Target="../media/image57.wmf"/></Relationships>
</file>

<file path=ppt/slides/_rels/slide25.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oleObject" Target="../embeddings/oleObject49.bin"/><Relationship Id="rId7" Type="http://schemas.openxmlformats.org/officeDocument/2006/relationships/oleObject" Target="../embeddings/oleObject51.bin"/><Relationship Id="rId2" Type="http://schemas.openxmlformats.org/officeDocument/2006/relationships/slideLayout" Target="../slideLayouts/slideLayout9.xml"/><Relationship Id="rId1" Type="http://schemas.openxmlformats.org/officeDocument/2006/relationships/vmlDrawing" Target="../drawings/vmlDrawing17.vml"/><Relationship Id="rId6" Type="http://schemas.openxmlformats.org/officeDocument/2006/relationships/image" Target="../media/image61.wmf"/><Relationship Id="rId5" Type="http://schemas.openxmlformats.org/officeDocument/2006/relationships/oleObject" Target="../embeddings/oleObject50.bin"/><Relationship Id="rId4" Type="http://schemas.openxmlformats.org/officeDocument/2006/relationships/image" Target="../media/image60.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9.xml"/><Relationship Id="rId1" Type="http://schemas.openxmlformats.org/officeDocument/2006/relationships/vmlDrawing" Target="../drawings/vmlDrawing18.vml"/><Relationship Id="rId6" Type="http://schemas.openxmlformats.org/officeDocument/2006/relationships/image" Target="../media/image64.wmf"/><Relationship Id="rId5" Type="http://schemas.openxmlformats.org/officeDocument/2006/relationships/oleObject" Target="../embeddings/oleObject53.bin"/><Relationship Id="rId4" Type="http://schemas.openxmlformats.org/officeDocument/2006/relationships/image" Target="../media/image63.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oleObject" Target="../embeddings/oleObject54.bin"/><Relationship Id="rId7" Type="http://schemas.openxmlformats.org/officeDocument/2006/relationships/oleObject" Target="../embeddings/oleObject56.bin"/><Relationship Id="rId2" Type="http://schemas.openxmlformats.org/officeDocument/2006/relationships/slideLayout" Target="../slideLayouts/slideLayout9.xml"/><Relationship Id="rId1" Type="http://schemas.openxmlformats.org/officeDocument/2006/relationships/vmlDrawing" Target="../drawings/vmlDrawing19.vml"/><Relationship Id="rId6" Type="http://schemas.openxmlformats.org/officeDocument/2006/relationships/image" Target="../media/image67.wmf"/><Relationship Id="rId5" Type="http://schemas.openxmlformats.org/officeDocument/2006/relationships/oleObject" Target="../embeddings/oleObject55.bin"/><Relationship Id="rId10" Type="http://schemas.openxmlformats.org/officeDocument/2006/relationships/image" Target="../media/image69.wmf"/><Relationship Id="rId4" Type="http://schemas.openxmlformats.org/officeDocument/2006/relationships/image" Target="../media/image66.wmf"/><Relationship Id="rId9" Type="http://schemas.openxmlformats.org/officeDocument/2006/relationships/oleObject" Target="../embeddings/oleObject57.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oleObject" Target="../embeddings/oleObject58.bin"/><Relationship Id="rId7" Type="http://schemas.openxmlformats.org/officeDocument/2006/relationships/image" Target="../media/image71.wmf"/><Relationship Id="rId2" Type="http://schemas.openxmlformats.org/officeDocument/2006/relationships/slideLayout" Target="../slideLayouts/slideLayout9.xml"/><Relationship Id="rId1" Type="http://schemas.openxmlformats.org/officeDocument/2006/relationships/vmlDrawing" Target="../drawings/vmlDrawing20.vml"/><Relationship Id="rId6" Type="http://schemas.openxmlformats.org/officeDocument/2006/relationships/oleObject" Target="../embeddings/oleObject59.bin"/><Relationship Id="rId5" Type="http://schemas.openxmlformats.org/officeDocument/2006/relationships/image" Target="../media/image62.wmf"/><Relationship Id="rId4" Type="http://schemas.openxmlformats.org/officeDocument/2006/relationships/image" Target="../media/image70.wmf"/><Relationship Id="rId9" Type="http://schemas.openxmlformats.org/officeDocument/2006/relationships/image" Target="../media/image72.wmf"/></Relationships>
</file>

<file path=ppt/slides/_rels/slide32.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oleObject" Target="../embeddings/oleObject61.bin"/><Relationship Id="rId7" Type="http://schemas.openxmlformats.org/officeDocument/2006/relationships/oleObject" Target="../embeddings/oleObject62.bin"/><Relationship Id="rId2" Type="http://schemas.openxmlformats.org/officeDocument/2006/relationships/slideLayout" Target="../slideLayouts/slideLayout9.xml"/><Relationship Id="rId1" Type="http://schemas.openxmlformats.org/officeDocument/2006/relationships/vmlDrawing" Target="../drawings/vmlDrawing21.vml"/><Relationship Id="rId6" Type="http://schemas.openxmlformats.org/officeDocument/2006/relationships/image" Target="../media/image520.png"/><Relationship Id="rId5" Type="http://schemas.openxmlformats.org/officeDocument/2006/relationships/image" Target="../media/image510.png"/><Relationship Id="rId4" Type="http://schemas.openxmlformats.org/officeDocument/2006/relationships/image" Target="../media/image73.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9.xml"/><Relationship Id="rId1" Type="http://schemas.openxmlformats.org/officeDocument/2006/relationships/vmlDrawing" Target="../drawings/vmlDrawing22.vml"/><Relationship Id="rId6" Type="http://schemas.openxmlformats.org/officeDocument/2006/relationships/image" Target="../media/image76.wmf"/><Relationship Id="rId5" Type="http://schemas.openxmlformats.org/officeDocument/2006/relationships/oleObject" Target="../embeddings/oleObject64.bin"/><Relationship Id="rId4" Type="http://schemas.openxmlformats.org/officeDocument/2006/relationships/image" Target="../media/image75.wmf"/></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67.bin"/><Relationship Id="rId3" Type="http://schemas.openxmlformats.org/officeDocument/2006/relationships/image" Target="../media/image59.png"/><Relationship Id="rId7" Type="http://schemas.openxmlformats.org/officeDocument/2006/relationships/image" Target="../media/image78.wmf"/><Relationship Id="rId2" Type="http://schemas.openxmlformats.org/officeDocument/2006/relationships/slideLayout" Target="../slideLayouts/slideLayout9.xml"/><Relationship Id="rId1" Type="http://schemas.openxmlformats.org/officeDocument/2006/relationships/vmlDrawing" Target="../drawings/vmlDrawing23.vml"/><Relationship Id="rId6" Type="http://schemas.openxmlformats.org/officeDocument/2006/relationships/oleObject" Target="../embeddings/oleObject66.bin"/><Relationship Id="rId11" Type="http://schemas.openxmlformats.org/officeDocument/2006/relationships/image" Target="../media/image80.wmf"/><Relationship Id="rId5" Type="http://schemas.openxmlformats.org/officeDocument/2006/relationships/image" Target="../media/image77.wmf"/><Relationship Id="rId10" Type="http://schemas.openxmlformats.org/officeDocument/2006/relationships/oleObject" Target="../embeddings/oleObject68.bin"/><Relationship Id="rId4" Type="http://schemas.openxmlformats.org/officeDocument/2006/relationships/oleObject" Target="../embeddings/oleObject65.bin"/><Relationship Id="rId9" Type="http://schemas.openxmlformats.org/officeDocument/2006/relationships/image" Target="../media/image79.wmf"/></Relationships>
</file>

<file path=ppt/slides/_rels/slide35.x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oleObject" Target="../embeddings/oleObject69.bin"/><Relationship Id="rId7" Type="http://schemas.openxmlformats.org/officeDocument/2006/relationships/oleObject" Target="../embeddings/oleObject71.bin"/><Relationship Id="rId2" Type="http://schemas.openxmlformats.org/officeDocument/2006/relationships/slideLayout" Target="../slideLayouts/slideLayout9.xml"/><Relationship Id="rId1" Type="http://schemas.openxmlformats.org/officeDocument/2006/relationships/vmlDrawing" Target="../drawings/vmlDrawing24.vml"/><Relationship Id="rId6" Type="http://schemas.openxmlformats.org/officeDocument/2006/relationships/image" Target="../media/image82.wmf"/><Relationship Id="rId5" Type="http://schemas.openxmlformats.org/officeDocument/2006/relationships/oleObject" Target="../embeddings/oleObject70.bin"/><Relationship Id="rId4" Type="http://schemas.openxmlformats.org/officeDocument/2006/relationships/image" Target="../media/image81.wmf"/><Relationship Id="rId9"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9.png"/><Relationship Id="rId1" Type="http://schemas.openxmlformats.org/officeDocument/2006/relationships/slideLayout" Target="../slideLayouts/slideLayout9.xml"/><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65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9.xml"/><Relationship Id="rId1" Type="http://schemas.openxmlformats.org/officeDocument/2006/relationships/vmlDrawing" Target="../drawings/vmlDrawing1.vml"/><Relationship Id="rId4" Type="http://schemas.openxmlformats.org/officeDocument/2006/relationships/image" Target="../media/image9.wmf"/></Relationships>
</file>

<file path=ppt/slides/_rels/slide4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9.xml"/><Relationship Id="rId1" Type="http://schemas.openxmlformats.org/officeDocument/2006/relationships/vmlDrawing" Target="../drawings/vmlDrawing2.v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9.xml"/><Relationship Id="rId1" Type="http://schemas.openxmlformats.org/officeDocument/2006/relationships/vmlDrawing" Target="../drawings/vmlDrawing3.vml"/><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9.xml"/><Relationship Id="rId1" Type="http://schemas.openxmlformats.org/officeDocument/2006/relationships/vmlDrawing" Target="../drawings/vmlDrawing4.vml"/><Relationship Id="rId5" Type="http://schemas.openxmlformats.org/officeDocument/2006/relationships/image" Target="../media/image12.emf"/><Relationship Id="rId4" Type="http://schemas.openxmlformats.org/officeDocument/2006/relationships/package" Target="../embeddings/Microsoft_Visio___2.vsdx"/></Relationships>
</file>

<file path=ppt/slides/_rels/slide9.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9.xml"/><Relationship Id="rId1" Type="http://schemas.openxmlformats.org/officeDocument/2006/relationships/vmlDrawing" Target="../drawings/vmlDrawing5.vml"/><Relationship Id="rId6" Type="http://schemas.openxmlformats.org/officeDocument/2006/relationships/image" Target="../media/image14.wmf"/><Relationship Id="rId5" Type="http://schemas.openxmlformats.org/officeDocument/2006/relationships/oleObject" Target="../embeddings/oleObject4.bin"/><Relationship Id="rId10" Type="http://schemas.openxmlformats.org/officeDocument/2006/relationships/image" Target="../media/image16.wmf"/><Relationship Id="rId4" Type="http://schemas.openxmlformats.org/officeDocument/2006/relationships/image" Target="../media/image13.wmf"/><Relationship Id="rId9" Type="http://schemas.openxmlformats.org/officeDocument/2006/relationships/oleObject" Target="../embeddings/oleObject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709863" y="596900"/>
            <a:ext cx="3724275" cy="3722688"/>
          </a:xfrm>
          <a:prstGeom prst="ellipse">
            <a:avLst/>
          </a:prstGeom>
          <a:noFill/>
          <a:ln>
            <a:solidFill>
              <a:srgbClr val="392C4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dirty="0">
              <a:solidFill>
                <a:srgbClr val="103154"/>
              </a:solidFill>
            </a:endParaRPr>
          </a:p>
        </p:txBody>
      </p:sp>
      <p:sp>
        <p:nvSpPr>
          <p:cNvPr id="3" name="椭圆 2"/>
          <p:cNvSpPr/>
          <p:nvPr/>
        </p:nvSpPr>
        <p:spPr>
          <a:xfrm>
            <a:off x="2909888" y="795338"/>
            <a:ext cx="3324225" cy="3324225"/>
          </a:xfrm>
          <a:prstGeom prst="ellipse">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dirty="0">
              <a:solidFill>
                <a:srgbClr val="103154"/>
              </a:solidFill>
            </a:endParaRPr>
          </a:p>
        </p:txBody>
      </p:sp>
      <p:sp>
        <p:nvSpPr>
          <p:cNvPr id="14339" name="矩形 3"/>
          <p:cNvSpPr>
            <a:spLocks noChangeArrowheads="1"/>
          </p:cNvSpPr>
          <p:nvPr/>
        </p:nvSpPr>
        <p:spPr bwMode="auto">
          <a:xfrm>
            <a:off x="751562" y="1722421"/>
            <a:ext cx="7903923" cy="1077218"/>
          </a:xfrm>
          <a:prstGeom prst="rect">
            <a:avLst/>
          </a:prstGeom>
          <a:solidFill>
            <a:srgbClr val="969696">
              <a:alpha val="60000"/>
            </a:srgbClr>
          </a:solidFill>
          <a:ln w="9525">
            <a:noFill/>
            <a:miter lim="800000"/>
            <a:headEnd/>
            <a:tailEnd/>
          </a:ln>
        </p:spPr>
        <p:txBody>
          <a:bodyPr wrap="square">
            <a:spAutoFit/>
          </a:bodyPr>
          <a:lstStyle/>
          <a:p>
            <a:pPr algn="ctr"/>
            <a:r>
              <a:rPr kumimoji="1" lang="en-US" altLang="zh-CN" sz="3200" b="1" dirty="0">
                <a:solidFill>
                  <a:schemeClr val="bg1"/>
                </a:solidFill>
                <a:latin typeface="+mn-ea"/>
                <a:ea typeface="+mn-ea"/>
              </a:rPr>
              <a:t>Restricted Boltzmann </a:t>
            </a:r>
            <a:r>
              <a:rPr kumimoji="1" lang="en-US" altLang="zh-CN" sz="3200" b="1" dirty="0" smtClean="0">
                <a:solidFill>
                  <a:schemeClr val="bg1"/>
                </a:solidFill>
                <a:latin typeface="+mn-ea"/>
                <a:ea typeface="+mn-ea"/>
              </a:rPr>
              <a:t>Machine in </a:t>
            </a:r>
            <a:r>
              <a:rPr kumimoji="1" lang="en-US" altLang="zh-CN" sz="3200" b="1" dirty="0">
                <a:solidFill>
                  <a:schemeClr val="bg1"/>
                </a:solidFill>
                <a:latin typeface="+mn-ea"/>
                <a:ea typeface="+mn-ea"/>
              </a:rPr>
              <a:t>Topic Modeling</a:t>
            </a:r>
          </a:p>
        </p:txBody>
      </p:sp>
      <p:sp>
        <p:nvSpPr>
          <p:cNvPr id="14340" name="矩形 4"/>
          <p:cNvSpPr>
            <a:spLocks noChangeArrowheads="1"/>
          </p:cNvSpPr>
          <p:nvPr/>
        </p:nvSpPr>
        <p:spPr bwMode="auto">
          <a:xfrm>
            <a:off x="3788775" y="3155950"/>
            <a:ext cx="1566454" cy="707886"/>
          </a:xfrm>
          <a:prstGeom prst="rect">
            <a:avLst/>
          </a:prstGeom>
          <a:noFill/>
          <a:ln w="9525">
            <a:noFill/>
            <a:miter lim="800000"/>
            <a:headEnd/>
            <a:tailEnd/>
          </a:ln>
        </p:spPr>
        <p:txBody>
          <a:bodyPr wrap="none">
            <a:spAutoFit/>
          </a:bodyPr>
          <a:lstStyle/>
          <a:p>
            <a:pPr algn="ctr"/>
            <a:r>
              <a:rPr kumimoji="1" lang="en-US" altLang="zh-CN" sz="2000" dirty="0" err="1"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Jiahui</a:t>
            </a:r>
            <a:r>
              <a:rPr kumimoji="1" lang="en-US" altLang="zh-CN" sz="2000" dirty="0"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 Zhu</a:t>
            </a:r>
          </a:p>
          <a:p>
            <a:pPr algn="ctr"/>
            <a:r>
              <a:rPr kumimoji="1" lang="en-US" altLang="zh-CN" sz="20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Dec</a:t>
            </a:r>
            <a:r>
              <a:rPr kumimoji="1" lang="en-US" altLang="zh-CN" sz="2000" dirty="0"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 2, 2016</a:t>
            </a:r>
            <a:endParaRPr kumimoji="1" lang="zh-CN" altLang="en-US" sz="20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6" name="椭圆 5"/>
          <p:cNvSpPr/>
          <p:nvPr/>
        </p:nvSpPr>
        <p:spPr>
          <a:xfrm>
            <a:off x="2881313" y="1336675"/>
            <a:ext cx="268287" cy="269875"/>
          </a:xfrm>
          <a:prstGeom prst="ellipse">
            <a:avLst/>
          </a:prstGeom>
          <a:solidFill>
            <a:srgbClr val="FB946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dirty="0">
              <a:solidFill>
                <a:srgbClr val="103154"/>
              </a:solidFill>
            </a:endParaRPr>
          </a:p>
        </p:txBody>
      </p:sp>
      <p:sp>
        <p:nvSpPr>
          <p:cNvPr id="7" name="椭圆 6"/>
          <p:cNvSpPr/>
          <p:nvPr/>
        </p:nvSpPr>
        <p:spPr>
          <a:xfrm>
            <a:off x="6199188" y="2930041"/>
            <a:ext cx="269875" cy="269875"/>
          </a:xfrm>
          <a:prstGeom prst="ellipse">
            <a:avLst/>
          </a:prstGeom>
          <a:solidFill>
            <a:srgbClr val="F03F3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dirty="0">
              <a:solidFill>
                <a:srgbClr val="103154"/>
              </a:solidFill>
            </a:endParaRPr>
          </a:p>
        </p:txBody>
      </p:sp>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solidFill>
                <a:srgbClr val="FFFFFF"/>
              </a:solidFill>
            </a:endParaRPr>
          </a:p>
        </p:txBody>
      </p:sp>
      <p:sp>
        <p:nvSpPr>
          <p:cNvPr id="9" name="文本框 83"/>
          <p:cNvSpPr txBox="1">
            <a:spLocks noChangeArrowheads="1"/>
          </p:cNvSpPr>
          <p:nvPr/>
        </p:nvSpPr>
        <p:spPr bwMode="auto">
          <a:xfrm>
            <a:off x="624735" y="295208"/>
            <a:ext cx="1980029" cy="400110"/>
          </a:xfrm>
          <a:prstGeom prst="rect">
            <a:avLst/>
          </a:prstGeom>
          <a:noFill/>
          <a:ln w="9525">
            <a:noFill/>
            <a:miter lim="800000"/>
            <a:headEnd/>
            <a:tailEnd/>
          </a:ln>
        </p:spPr>
        <p:txBody>
          <a:bodyPr wrap="none">
            <a:spAutoFit/>
          </a:bodyPr>
          <a:lstStyle/>
          <a:p>
            <a:pPr>
              <a:defRPr/>
            </a:pPr>
            <a:r>
              <a:rPr lang="zh-CN" altLang="en-US" sz="2000" dirty="0" smtClean="0">
                <a:solidFill>
                  <a:srgbClr val="FFFFFF"/>
                </a:solidFill>
                <a:latin typeface="Century Gothic"/>
                <a:ea typeface="微软雅黑" pitchFamily="34" charset="-122"/>
              </a:rPr>
              <a:t>受限玻尔兹曼机</a:t>
            </a:r>
            <a:endParaRPr lang="zh-CN" altLang="en-US" sz="2000" dirty="0">
              <a:solidFill>
                <a:srgbClr val="FFFFFF"/>
              </a:solidFill>
              <a:latin typeface="Century Gothic"/>
              <a:ea typeface="微软雅黑" pitchFamily="34" charset="-122"/>
            </a:endParaRPr>
          </a:p>
        </p:txBody>
      </p:sp>
      <mc:AlternateContent xmlns:mc="http://schemas.openxmlformats.org/markup-compatibility/2006" xmlns:a14="http://schemas.microsoft.com/office/drawing/2010/main">
        <mc:Choice Requires="a14">
          <p:sp>
            <p:nvSpPr>
              <p:cNvPr id="10" name="文本框 9"/>
              <p:cNvSpPr txBox="1"/>
              <p:nvPr/>
            </p:nvSpPr>
            <p:spPr>
              <a:xfrm>
                <a:off x="426931" y="2243798"/>
                <a:ext cx="4590788" cy="292837"/>
              </a:xfrm>
              <a:prstGeom prst="rect">
                <a:avLst/>
              </a:prstGeom>
              <a:noFill/>
            </p:spPr>
            <p:txBody>
              <a:bodyPr wrap="square" rtlCol="0">
                <a:spAutoFit/>
              </a:bodyPr>
              <a:lstStyle/>
              <a:p>
                <a:pPr algn="just">
                  <a:defRPr/>
                </a:pP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似然概率中的</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Z</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求解比较复杂，需要考虑</a:t>
                </a:r>
                <a14:m>
                  <m:oMath xmlns:m="http://schemas.openxmlformats.org/officeDocument/2006/math">
                    <m:sSup>
                      <m:sSupPr>
                        <m:ctrlP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2</m:t>
                        </m:r>
                      </m:e>
                      <m:sup>
                        <m:d>
                          <m:dPr>
                            <m:begChr m:val="|"/>
                            <m:endChr m:val="|"/>
                            <m:ctrlP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en-US" altLang="zh-CN" sz="1200" i="1" smtClean="0">
                                    <a:solidFill>
                                      <a:srgbClr val="212121"/>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1200" b="0" i="1" smtClean="0">
                                    <a:solidFill>
                                      <a:srgbClr val="212121"/>
                                    </a:solidFill>
                                    <a:latin typeface="Cambria Math" panose="02040503050406030204" pitchFamily="18" charset="0"/>
                                    <a:ea typeface="微软雅黑" panose="020B0503020204020204" pitchFamily="34" charset="-122"/>
                                    <a:cs typeface="Arial" panose="020B0604020202020204" pitchFamily="34" charset="0"/>
                                  </a:rPr>
                                  <m:t>𝑁</m:t>
                                </m:r>
                              </m:e>
                              <m:sub>
                                <m:r>
                                  <a:rPr lang="en-US" altLang="zh-CN" sz="1200" b="0" i="1" smtClean="0">
                                    <a:solidFill>
                                      <a:srgbClr val="212121"/>
                                    </a:solidFill>
                                    <a:latin typeface="Cambria Math" panose="02040503050406030204" pitchFamily="18" charset="0"/>
                                    <a:ea typeface="微软雅黑" panose="020B0503020204020204" pitchFamily="34" charset="-122"/>
                                    <a:cs typeface="Arial" panose="020B0604020202020204" pitchFamily="34" charset="0"/>
                                  </a:rPr>
                                  <m:t>𝑣</m:t>
                                </m:r>
                              </m:sub>
                            </m:sSub>
                          </m:e>
                        </m:d>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m:t>
                        </m:r>
                        <m:sSub>
                          <m:sSubPr>
                            <m:ctrlPr>
                              <a:rPr lang="en-US" altLang="zh-CN" sz="1200" i="1" smtClean="0">
                                <a:solidFill>
                                  <a:srgbClr val="212121"/>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1200" b="0" i="1" smtClean="0">
                                <a:solidFill>
                                  <a:srgbClr val="212121"/>
                                </a:solidFill>
                                <a:latin typeface="Cambria Math" panose="02040503050406030204" pitchFamily="18" charset="0"/>
                                <a:ea typeface="微软雅黑" panose="020B0503020204020204" pitchFamily="34" charset="-122"/>
                                <a:cs typeface="Arial" panose="020B0604020202020204" pitchFamily="34" charset="0"/>
                              </a:rPr>
                              <m:t>𝑁</m:t>
                            </m:r>
                          </m:e>
                          <m:sub>
                            <m:r>
                              <a:rPr lang="en-US" altLang="zh-CN" sz="1200" b="0" i="1" smtClean="0">
                                <a:solidFill>
                                  <a:srgbClr val="212121"/>
                                </a:solidFill>
                                <a:latin typeface="Cambria Math" panose="02040503050406030204" pitchFamily="18" charset="0"/>
                                <a:ea typeface="微软雅黑" panose="020B0503020204020204" pitchFamily="34" charset="-122"/>
                                <a:cs typeface="Arial" panose="020B0604020202020204" pitchFamily="34" charset="0"/>
                              </a:rPr>
                              <m:t>h</m:t>
                            </m:r>
                          </m:sub>
                        </m:sSub>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m:t>
                        </m:r>
                      </m:sup>
                    </m:sSup>
                    <m:r>
                      <a:rPr lang="zh-CN" altLang="en-US" sz="1200" i="1" smtClean="0">
                        <a:solidFill>
                          <a:srgbClr val="212121"/>
                        </a:solidFill>
                        <a:latin typeface="Cambria Math" panose="02040503050406030204" pitchFamily="18" charset="0"/>
                        <a:ea typeface="微软雅黑" panose="020B0503020204020204" pitchFamily="34" charset="-122"/>
                        <a:cs typeface="Arial" panose="020B0604020202020204" pitchFamily="34" charset="0"/>
                      </a:rPr>
                      <m:t>种</m:t>
                    </m:r>
                  </m:oMath>
                </a14:m>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组合。</a:t>
                </a:r>
                <a:endPar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426931" y="2243798"/>
                <a:ext cx="4590788" cy="292837"/>
              </a:xfrm>
              <a:prstGeom prst="rect">
                <a:avLst/>
              </a:prstGeom>
              <a:blipFill rotWithShape="0">
                <a:blip r:embed="rId3"/>
                <a:stretch>
                  <a:fillRect b="-14583"/>
                </a:stretch>
              </a:blipFill>
            </p:spPr>
            <p:txBody>
              <a:bodyPr/>
              <a:lstStyle/>
              <a:p>
                <a:r>
                  <a:rPr lang="zh-CN" altLang="en-US">
                    <a:noFill/>
                  </a:rPr>
                  <a:t> </a:t>
                </a:r>
              </a:p>
            </p:txBody>
          </p:sp>
        </mc:Fallback>
      </mc:AlternateContent>
      <p:sp>
        <p:nvSpPr>
          <p:cNvPr id="12" name="文本框 11"/>
          <p:cNvSpPr txBox="1"/>
          <p:nvPr/>
        </p:nvSpPr>
        <p:spPr>
          <a:xfrm>
            <a:off x="426931" y="2655337"/>
            <a:ext cx="5322516" cy="646331"/>
          </a:xfrm>
          <a:prstGeom prst="rect">
            <a:avLst/>
          </a:prstGeom>
          <a:noFill/>
        </p:spPr>
        <p:txBody>
          <a:bodyPr wrap="square" rtlCol="0">
            <a:spAutoFit/>
          </a:bodyPr>
          <a:lstStyle/>
          <a:p>
            <a:pPr algn="just">
              <a:defRPr/>
            </a:pP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一种容易想到的策略就是吉布斯采样。吉布斯采样需要</a:t>
            </a:r>
            <a:r>
              <a:rPr lang="zh-CN" altLang="en-US" sz="1200" dirty="0" smtClean="0">
                <a:solidFill>
                  <a:schemeClr val="accent6">
                    <a:lumMod val="50000"/>
                  </a:schemeClr>
                </a:solidFill>
                <a:latin typeface="微软雅黑" panose="020B0503020204020204" pitchFamily="34" charset="-122"/>
                <a:ea typeface="微软雅黑" panose="020B0503020204020204" pitchFamily="34" charset="-122"/>
                <a:cs typeface="Arial" panose="020B0604020202020204" pitchFamily="34" charset="0"/>
              </a:rPr>
              <a:t>采样的条件概率已知</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，即需要知道关于</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h</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或</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v</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的</a:t>
            </a:r>
            <a:r>
              <a:rPr lang="zh-CN" altLang="en-US"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条件概率</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。依据条件概率采样重构</a:t>
            </a:r>
            <a:r>
              <a:rPr lang="zh-CN" altLang="en-US"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的</a:t>
            </a:r>
            <a:r>
              <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x</a:t>
            </a:r>
            <a:r>
              <a:rPr lang="zh-CN" altLang="en-US"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h</a:t>
            </a:r>
            <a:r>
              <a:rPr lang="zh-CN" altLang="en-US"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就是对</a:t>
            </a:r>
            <a:r>
              <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P(</a:t>
            </a:r>
            <a:r>
              <a:rPr lang="en-US" altLang="zh-CN" sz="1200" dirty="0" err="1">
                <a:solidFill>
                  <a:srgbClr val="212121"/>
                </a:solidFill>
                <a:latin typeface="微软雅黑" panose="020B0503020204020204" pitchFamily="34" charset="-122"/>
                <a:ea typeface="微软雅黑" panose="020B0503020204020204" pitchFamily="34" charset="-122"/>
                <a:cs typeface="Arial" panose="020B0604020202020204" pitchFamily="34" charset="0"/>
              </a:rPr>
              <a:t>v,h</a:t>
            </a:r>
            <a:r>
              <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的一次抽样，多次抽样得到的样本集合可以看做是对</a:t>
            </a:r>
            <a:r>
              <a:rPr lang="en-US" altLang="zh-CN" sz="1200" dirty="0">
                <a:solidFill>
                  <a:schemeClr val="accent6">
                    <a:lumMod val="50000"/>
                  </a:schemeClr>
                </a:solidFill>
                <a:latin typeface="微软雅黑" panose="020B0503020204020204" pitchFamily="34" charset="-122"/>
                <a:ea typeface="微软雅黑" panose="020B0503020204020204" pitchFamily="34" charset="-122"/>
                <a:cs typeface="Arial" panose="020B0604020202020204" pitchFamily="34" charset="0"/>
              </a:rPr>
              <a:t>P(</a:t>
            </a:r>
            <a:r>
              <a:rPr lang="en-US" altLang="zh-CN" sz="1200" dirty="0" err="1">
                <a:solidFill>
                  <a:schemeClr val="accent6">
                    <a:lumMod val="50000"/>
                  </a:schemeClr>
                </a:solidFill>
                <a:latin typeface="微软雅黑" panose="020B0503020204020204" pitchFamily="34" charset="-122"/>
                <a:ea typeface="微软雅黑" panose="020B0503020204020204" pitchFamily="34" charset="-122"/>
                <a:cs typeface="Arial" panose="020B0604020202020204" pitchFamily="34" charset="0"/>
              </a:rPr>
              <a:t>v,h</a:t>
            </a:r>
            <a:r>
              <a:rPr lang="en-US" altLang="zh-CN" sz="1200" dirty="0">
                <a:solidFill>
                  <a:schemeClr val="accent6">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的一种近似</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文本框 13"/>
          <p:cNvSpPr txBox="1"/>
          <p:nvPr/>
        </p:nvSpPr>
        <p:spPr>
          <a:xfrm>
            <a:off x="426931" y="1345366"/>
            <a:ext cx="4590788" cy="276999"/>
          </a:xfrm>
          <a:prstGeom prst="rect">
            <a:avLst/>
          </a:prstGeom>
          <a:noFill/>
        </p:spPr>
        <p:txBody>
          <a:bodyPr wrap="square" rtlCol="0">
            <a:spAutoFit/>
          </a:bodyPr>
          <a:lstStyle/>
          <a:p>
            <a:pPr algn="just">
              <a:defRPr/>
            </a:pP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似然概率</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可见数据</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的概率分布</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P(v))</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877247446"/>
              </p:ext>
            </p:extLst>
          </p:nvPr>
        </p:nvGraphicFramePr>
        <p:xfrm>
          <a:off x="2614613" y="1622365"/>
          <a:ext cx="2709862" cy="588962"/>
        </p:xfrm>
        <a:graphic>
          <a:graphicData uri="http://schemas.openxmlformats.org/presentationml/2006/ole">
            <mc:AlternateContent xmlns:mc="http://schemas.openxmlformats.org/markup-compatibility/2006">
              <mc:Choice xmlns:v="urn:schemas-microsoft-com:vml" Requires="v">
                <p:oleObj spid="_x0000_s23611" name="Equation" r:id="rId4" imgW="1815840" imgH="393480" progId="Equation.DSMT4">
                  <p:embed/>
                </p:oleObj>
              </mc:Choice>
              <mc:Fallback>
                <p:oleObj name="Equation" r:id="rId4" imgW="1815840" imgH="393480" progId="Equation.DSMT4">
                  <p:embed/>
                  <p:pic>
                    <p:nvPicPr>
                      <p:cNvPr id="0" name=""/>
                      <p:cNvPicPr/>
                      <p:nvPr/>
                    </p:nvPicPr>
                    <p:blipFill>
                      <a:blip r:embed="rId5"/>
                      <a:stretch>
                        <a:fillRect/>
                      </a:stretch>
                    </p:blipFill>
                    <p:spPr>
                      <a:xfrm>
                        <a:off x="2614613" y="1622365"/>
                        <a:ext cx="2709862" cy="588962"/>
                      </a:xfrm>
                      <a:prstGeom prst="rect">
                        <a:avLst/>
                      </a:prstGeom>
                    </p:spPr>
                  </p:pic>
                </p:oleObj>
              </mc:Fallback>
            </mc:AlternateContent>
          </a:graphicData>
        </a:graphic>
      </p:graphicFrame>
      <p:sp>
        <p:nvSpPr>
          <p:cNvPr id="16" name="文本框 15"/>
          <p:cNvSpPr txBox="1"/>
          <p:nvPr/>
        </p:nvSpPr>
        <p:spPr>
          <a:xfrm>
            <a:off x="5953517" y="1778346"/>
            <a:ext cx="2651863" cy="276999"/>
          </a:xfrm>
          <a:prstGeom prst="rect">
            <a:avLst/>
          </a:prstGeom>
          <a:solidFill>
            <a:schemeClr val="accent6">
              <a:lumMod val="50000"/>
            </a:schemeClr>
          </a:solidFill>
        </p:spPr>
        <p:txBody>
          <a:bodyPr wrap="square" rtlCol="0">
            <a:spAutoFit/>
          </a:bodyPr>
          <a:lstStyle/>
          <a:p>
            <a:pPr algn="just">
              <a:defRPr/>
            </a:pPr>
            <a:r>
              <a:rPr lang="en-US" altLang="zh-CN"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P(v)</a:t>
            </a:r>
            <a:r>
              <a:rPr lang="zh-CN" altLang="en-US"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亦为联合概率</a:t>
            </a:r>
            <a:r>
              <a:rPr lang="en-US" altLang="zh-CN"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P(</a:t>
            </a:r>
            <a:r>
              <a:rPr lang="en-US" altLang="zh-CN" sz="1200" dirty="0" err="1"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v,h</a:t>
            </a:r>
            <a:r>
              <a:rPr lang="en-US" altLang="zh-CN"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的边缘分布</a:t>
            </a:r>
            <a:r>
              <a:rPr lang="zh-CN" altLang="en-US" sz="12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624631993"/>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solidFill>
                <a:srgbClr val="FFFFFF"/>
              </a:solidFill>
            </a:endParaRPr>
          </a:p>
        </p:txBody>
      </p:sp>
      <p:sp>
        <p:nvSpPr>
          <p:cNvPr id="9" name="文本框 83"/>
          <p:cNvSpPr txBox="1">
            <a:spLocks noChangeArrowheads="1"/>
          </p:cNvSpPr>
          <p:nvPr/>
        </p:nvSpPr>
        <p:spPr bwMode="auto">
          <a:xfrm>
            <a:off x="624735" y="295208"/>
            <a:ext cx="1980029" cy="400110"/>
          </a:xfrm>
          <a:prstGeom prst="rect">
            <a:avLst/>
          </a:prstGeom>
          <a:noFill/>
          <a:ln w="9525">
            <a:noFill/>
            <a:miter lim="800000"/>
            <a:headEnd/>
            <a:tailEnd/>
          </a:ln>
        </p:spPr>
        <p:txBody>
          <a:bodyPr wrap="none">
            <a:spAutoFit/>
          </a:bodyPr>
          <a:lstStyle/>
          <a:p>
            <a:pPr>
              <a:defRPr/>
            </a:pPr>
            <a:r>
              <a:rPr lang="zh-CN" altLang="en-US" sz="2000" dirty="0" smtClean="0">
                <a:solidFill>
                  <a:srgbClr val="FFFFFF"/>
                </a:solidFill>
                <a:latin typeface="Century Gothic"/>
                <a:ea typeface="微软雅黑" pitchFamily="34" charset="-122"/>
              </a:rPr>
              <a:t>受限玻尔兹曼机</a:t>
            </a:r>
            <a:endParaRPr lang="zh-CN" altLang="en-US" sz="2000" dirty="0">
              <a:solidFill>
                <a:srgbClr val="FFFFFF"/>
              </a:solidFill>
              <a:latin typeface="Century Gothic"/>
              <a:ea typeface="微软雅黑" pitchFamily="34" charset="-122"/>
            </a:endParaRPr>
          </a:p>
        </p:txBody>
      </p:sp>
      <p:sp>
        <p:nvSpPr>
          <p:cNvPr id="12" name="文本框 11"/>
          <p:cNvSpPr txBox="1"/>
          <p:nvPr/>
        </p:nvSpPr>
        <p:spPr>
          <a:xfrm>
            <a:off x="5252166" y="1789874"/>
            <a:ext cx="1843305" cy="276999"/>
          </a:xfrm>
          <a:prstGeom prst="rect">
            <a:avLst/>
          </a:prstGeom>
          <a:noFill/>
        </p:spPr>
        <p:txBody>
          <a:bodyPr wrap="square" rtlCol="0">
            <a:spAutoFit/>
          </a:bodyPr>
          <a:lstStyle/>
          <a:p>
            <a:pPr algn="just">
              <a:defRPr/>
            </a:pP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令：</a:t>
            </a:r>
            <a:endPar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文本框 13"/>
          <p:cNvSpPr txBox="1"/>
          <p:nvPr/>
        </p:nvSpPr>
        <p:spPr>
          <a:xfrm>
            <a:off x="426931" y="1345366"/>
            <a:ext cx="4590788" cy="276999"/>
          </a:xfrm>
          <a:prstGeom prst="rect">
            <a:avLst/>
          </a:prstGeom>
          <a:noFill/>
        </p:spPr>
        <p:txBody>
          <a:bodyPr wrap="square" rtlCol="0">
            <a:spAutoFit/>
          </a:bodyPr>
          <a:lstStyle/>
          <a:p>
            <a:pPr algn="just">
              <a:defRPr/>
            </a:pP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重新审视能量函数并将其拆分重组：</a:t>
            </a:r>
            <a:endPar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35467022"/>
              </p:ext>
            </p:extLst>
          </p:nvPr>
        </p:nvGraphicFramePr>
        <p:xfrm>
          <a:off x="502607" y="1703519"/>
          <a:ext cx="4302125" cy="2381250"/>
        </p:xfrm>
        <a:graphic>
          <a:graphicData uri="http://schemas.openxmlformats.org/presentationml/2006/ole">
            <mc:AlternateContent xmlns:mc="http://schemas.openxmlformats.org/markup-compatibility/2006">
              <mc:Choice xmlns:v="urn:schemas-microsoft-com:vml" Requires="v">
                <p:oleObj spid="_x0000_s24772" name="Equation" r:id="rId3" imgW="3009600" imgH="1663560" progId="Equation.DSMT4">
                  <p:embed/>
                </p:oleObj>
              </mc:Choice>
              <mc:Fallback>
                <p:oleObj name="Equation" r:id="rId3" imgW="3009600" imgH="1663560" progId="Equation.DSMT4">
                  <p:embed/>
                  <p:pic>
                    <p:nvPicPr>
                      <p:cNvPr id="0" name=""/>
                      <p:cNvPicPr/>
                      <p:nvPr/>
                    </p:nvPicPr>
                    <p:blipFill>
                      <a:blip r:embed="rId4"/>
                      <a:stretch>
                        <a:fillRect/>
                      </a:stretch>
                    </p:blipFill>
                    <p:spPr>
                      <a:xfrm>
                        <a:off x="502607" y="1703519"/>
                        <a:ext cx="4302125" cy="238125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621468809"/>
              </p:ext>
            </p:extLst>
          </p:nvPr>
        </p:nvGraphicFramePr>
        <p:xfrm>
          <a:off x="5522932" y="2107170"/>
          <a:ext cx="3140075" cy="563563"/>
        </p:xfrm>
        <a:graphic>
          <a:graphicData uri="http://schemas.openxmlformats.org/presentationml/2006/ole">
            <mc:AlternateContent xmlns:mc="http://schemas.openxmlformats.org/markup-compatibility/2006">
              <mc:Choice xmlns:v="urn:schemas-microsoft-com:vml" Requires="v">
                <p:oleObj spid="_x0000_s24773" name="Equation" r:id="rId5" imgW="2197080" imgH="393480" progId="Equation.DSMT4">
                  <p:embed/>
                </p:oleObj>
              </mc:Choice>
              <mc:Fallback>
                <p:oleObj name="Equation" r:id="rId5" imgW="2197080" imgH="393480" progId="Equation.DSMT4">
                  <p:embed/>
                  <p:pic>
                    <p:nvPicPr>
                      <p:cNvPr id="0" name=""/>
                      <p:cNvPicPr/>
                      <p:nvPr/>
                    </p:nvPicPr>
                    <p:blipFill>
                      <a:blip r:embed="rId6"/>
                      <a:stretch>
                        <a:fillRect/>
                      </a:stretch>
                    </p:blipFill>
                    <p:spPr>
                      <a:xfrm>
                        <a:off x="5522932" y="2107170"/>
                        <a:ext cx="3140075" cy="563563"/>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2718102037"/>
              </p:ext>
            </p:extLst>
          </p:nvPr>
        </p:nvGraphicFramePr>
        <p:xfrm>
          <a:off x="5748401" y="2670733"/>
          <a:ext cx="1543050" cy="544513"/>
        </p:xfrm>
        <a:graphic>
          <a:graphicData uri="http://schemas.openxmlformats.org/presentationml/2006/ole">
            <mc:AlternateContent xmlns:mc="http://schemas.openxmlformats.org/markup-compatibility/2006">
              <mc:Choice xmlns:v="urn:schemas-microsoft-com:vml" Requires="v">
                <p:oleObj spid="_x0000_s24774" name="Equation" r:id="rId7" imgW="1079280" imgH="380880" progId="Equation.DSMT4">
                  <p:embed/>
                </p:oleObj>
              </mc:Choice>
              <mc:Fallback>
                <p:oleObj name="Equation" r:id="rId7" imgW="1079280" imgH="380880" progId="Equation.DSMT4">
                  <p:embed/>
                  <p:pic>
                    <p:nvPicPr>
                      <p:cNvPr id="0" name=""/>
                      <p:cNvPicPr/>
                      <p:nvPr/>
                    </p:nvPicPr>
                    <p:blipFill>
                      <a:blip r:embed="rId8"/>
                      <a:stretch>
                        <a:fillRect/>
                      </a:stretch>
                    </p:blipFill>
                    <p:spPr>
                      <a:xfrm>
                        <a:off x="5748401" y="2670733"/>
                        <a:ext cx="1543050" cy="544513"/>
                      </a:xfrm>
                      <a:prstGeom prst="rect">
                        <a:avLst/>
                      </a:prstGeom>
                    </p:spPr>
                  </p:pic>
                </p:oleObj>
              </mc:Fallback>
            </mc:AlternateContent>
          </a:graphicData>
        </a:graphic>
      </p:graphicFrame>
      <p:sp>
        <p:nvSpPr>
          <p:cNvPr id="18" name="文本框 17"/>
          <p:cNvSpPr txBox="1"/>
          <p:nvPr/>
        </p:nvSpPr>
        <p:spPr>
          <a:xfrm>
            <a:off x="5264169" y="3351072"/>
            <a:ext cx="1843305" cy="276999"/>
          </a:xfrm>
          <a:prstGeom prst="rect">
            <a:avLst/>
          </a:prstGeom>
          <a:noFill/>
        </p:spPr>
        <p:txBody>
          <a:bodyPr wrap="square" rtlCol="0">
            <a:spAutoFit/>
          </a:bodyPr>
          <a:lstStyle/>
          <a:p>
            <a:pPr algn="just">
              <a:defRPr/>
            </a:pP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则：</a:t>
            </a:r>
            <a:endPar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1568102236"/>
              </p:ext>
            </p:extLst>
          </p:nvPr>
        </p:nvGraphicFramePr>
        <p:xfrm>
          <a:off x="5586455" y="3664538"/>
          <a:ext cx="2341562" cy="309563"/>
        </p:xfrm>
        <a:graphic>
          <a:graphicData uri="http://schemas.openxmlformats.org/presentationml/2006/ole">
            <mc:AlternateContent xmlns:mc="http://schemas.openxmlformats.org/markup-compatibility/2006">
              <mc:Choice xmlns:v="urn:schemas-microsoft-com:vml" Requires="v">
                <p:oleObj spid="_x0000_s24775" name="Equation" r:id="rId9" imgW="1638000" imgH="215640" progId="Equation.DSMT4">
                  <p:embed/>
                </p:oleObj>
              </mc:Choice>
              <mc:Fallback>
                <p:oleObj name="Equation" r:id="rId9" imgW="1638000" imgH="215640" progId="Equation.DSMT4">
                  <p:embed/>
                  <p:pic>
                    <p:nvPicPr>
                      <p:cNvPr id="0" name=""/>
                      <p:cNvPicPr/>
                      <p:nvPr/>
                    </p:nvPicPr>
                    <p:blipFill>
                      <a:blip r:embed="rId10"/>
                      <a:stretch>
                        <a:fillRect/>
                      </a:stretch>
                    </p:blipFill>
                    <p:spPr>
                      <a:xfrm>
                        <a:off x="5586455" y="3664538"/>
                        <a:ext cx="2341562" cy="309563"/>
                      </a:xfrm>
                      <a:prstGeom prst="rect">
                        <a:avLst/>
                      </a:prstGeom>
                    </p:spPr>
                  </p:pic>
                </p:oleObj>
              </mc:Fallback>
            </mc:AlternateContent>
          </a:graphicData>
        </a:graphic>
      </p:graphicFrame>
      <p:sp>
        <p:nvSpPr>
          <p:cNvPr id="15" name="文本框 14"/>
          <p:cNvSpPr txBox="1"/>
          <p:nvPr/>
        </p:nvSpPr>
        <p:spPr>
          <a:xfrm>
            <a:off x="3404470" y="4284893"/>
            <a:ext cx="2343931" cy="276999"/>
          </a:xfrm>
          <a:prstGeom prst="rect">
            <a:avLst/>
          </a:prstGeom>
          <a:solidFill>
            <a:schemeClr val="accent6">
              <a:lumMod val="50000"/>
            </a:schemeClr>
          </a:solidFill>
        </p:spPr>
        <p:txBody>
          <a:bodyPr wrap="square" rtlCol="0">
            <a:spAutoFit/>
          </a:bodyPr>
          <a:lstStyle/>
          <a:p>
            <a:pPr algn="just">
              <a:defRPr/>
            </a:pPr>
            <a:r>
              <a:rPr lang="zh-CN" altLang="en-US"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为什么要进行如是的拆分重组？</a:t>
            </a:r>
            <a:endParaRPr lang="en-US" altLang="zh-CN"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328729504"/>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solidFill>
                <a:srgbClr val="FFFFFF"/>
              </a:solidFill>
            </a:endParaRPr>
          </a:p>
        </p:txBody>
      </p:sp>
      <p:sp>
        <p:nvSpPr>
          <p:cNvPr id="9" name="文本框 83"/>
          <p:cNvSpPr txBox="1">
            <a:spLocks noChangeArrowheads="1"/>
          </p:cNvSpPr>
          <p:nvPr/>
        </p:nvSpPr>
        <p:spPr bwMode="auto">
          <a:xfrm>
            <a:off x="624735" y="295208"/>
            <a:ext cx="1980029" cy="400110"/>
          </a:xfrm>
          <a:prstGeom prst="rect">
            <a:avLst/>
          </a:prstGeom>
          <a:noFill/>
          <a:ln w="9525">
            <a:noFill/>
            <a:miter lim="800000"/>
            <a:headEnd/>
            <a:tailEnd/>
          </a:ln>
        </p:spPr>
        <p:txBody>
          <a:bodyPr wrap="none">
            <a:spAutoFit/>
          </a:bodyPr>
          <a:lstStyle/>
          <a:p>
            <a:pPr>
              <a:defRPr/>
            </a:pPr>
            <a:r>
              <a:rPr lang="zh-CN" altLang="en-US" sz="2000" dirty="0" smtClean="0">
                <a:solidFill>
                  <a:srgbClr val="FFFFFF"/>
                </a:solidFill>
                <a:latin typeface="Century Gothic"/>
                <a:ea typeface="微软雅黑" pitchFamily="34" charset="-122"/>
              </a:rPr>
              <a:t>受限玻尔兹曼机</a:t>
            </a:r>
            <a:endParaRPr lang="zh-CN" altLang="en-US" sz="2000" dirty="0">
              <a:solidFill>
                <a:srgbClr val="FFFFFF"/>
              </a:solidFill>
              <a:latin typeface="Century Gothic"/>
              <a:ea typeface="微软雅黑" pitchFamily="34" charset="-122"/>
            </a:endParaRPr>
          </a:p>
        </p:txBody>
      </p:sp>
      <p:sp>
        <p:nvSpPr>
          <p:cNvPr id="14" name="文本框 13"/>
          <p:cNvSpPr txBox="1"/>
          <p:nvPr/>
        </p:nvSpPr>
        <p:spPr>
          <a:xfrm>
            <a:off x="264093" y="1218745"/>
            <a:ext cx="4590788" cy="276999"/>
          </a:xfrm>
          <a:prstGeom prst="rect">
            <a:avLst/>
          </a:prstGeom>
          <a:noFill/>
        </p:spPr>
        <p:txBody>
          <a:bodyPr wrap="square" rtlCol="0">
            <a:spAutoFit/>
          </a:bodyPr>
          <a:lstStyle/>
          <a:p>
            <a:pPr algn="just">
              <a:defRPr/>
            </a:pP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则当前隐藏神经元</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k</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激活的条件概率为：</a:t>
            </a:r>
            <a:endPar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1225195309"/>
              </p:ext>
            </p:extLst>
          </p:nvPr>
        </p:nvGraphicFramePr>
        <p:xfrm>
          <a:off x="339725" y="1562100"/>
          <a:ext cx="5462588" cy="3327400"/>
        </p:xfrm>
        <a:graphic>
          <a:graphicData uri="http://schemas.openxmlformats.org/presentationml/2006/ole">
            <mc:AlternateContent xmlns:mc="http://schemas.openxmlformats.org/markup-compatibility/2006">
              <mc:Choice xmlns:v="urn:schemas-microsoft-com:vml" Requires="v">
                <p:oleObj spid="_x0000_s25649" name="Equation" r:id="rId3" imgW="4495680" imgH="2730240" progId="Equation.DSMT4">
                  <p:embed/>
                </p:oleObj>
              </mc:Choice>
              <mc:Fallback>
                <p:oleObj name="Equation" r:id="rId3" imgW="4495680" imgH="2730240" progId="Equation.DSMT4">
                  <p:embed/>
                  <p:pic>
                    <p:nvPicPr>
                      <p:cNvPr id="0" name=""/>
                      <p:cNvPicPr/>
                      <p:nvPr/>
                    </p:nvPicPr>
                    <p:blipFill>
                      <a:blip r:embed="rId4"/>
                      <a:stretch>
                        <a:fillRect/>
                      </a:stretch>
                    </p:blipFill>
                    <p:spPr>
                      <a:xfrm>
                        <a:off x="339725" y="1562100"/>
                        <a:ext cx="5462588" cy="3327400"/>
                      </a:xfrm>
                      <a:prstGeom prst="rect">
                        <a:avLst/>
                      </a:prstGeom>
                    </p:spPr>
                  </p:pic>
                </p:oleObj>
              </mc:Fallback>
            </mc:AlternateContent>
          </a:graphicData>
        </a:graphic>
      </p:graphicFrame>
      <p:sp>
        <p:nvSpPr>
          <p:cNvPr id="16" name="文本框 15"/>
          <p:cNvSpPr txBox="1"/>
          <p:nvPr/>
        </p:nvSpPr>
        <p:spPr>
          <a:xfrm>
            <a:off x="6022410" y="1473302"/>
            <a:ext cx="2651863" cy="646331"/>
          </a:xfrm>
          <a:prstGeom prst="rect">
            <a:avLst/>
          </a:prstGeom>
          <a:solidFill>
            <a:schemeClr val="accent6">
              <a:lumMod val="50000"/>
            </a:schemeClr>
          </a:solidFill>
        </p:spPr>
        <p:txBody>
          <a:bodyPr wrap="square" rtlCol="0">
            <a:spAutoFit/>
          </a:bodyPr>
          <a:lstStyle/>
          <a:p>
            <a:pPr algn="just">
              <a:defRPr/>
            </a:pPr>
            <a:r>
              <a:rPr lang="zh-CN" altLang="en-US" sz="120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隐藏单元之间的条件独立性</a:t>
            </a:r>
            <a:endParaRPr lang="en-US" altLang="zh-CN" sz="120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a:p>
            <a:pPr algn="just">
              <a:defRPr/>
            </a:pPr>
            <a:r>
              <a:rPr lang="zh-CN" altLang="en-US" sz="120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贝叶斯定理</a:t>
            </a:r>
            <a:endParaRPr lang="en-US" altLang="zh-CN" sz="120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a:p>
            <a:pPr algn="just">
              <a:defRPr/>
            </a:pPr>
            <a:r>
              <a:rPr lang="zh-CN" altLang="en-US" sz="120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全</a:t>
            </a:r>
            <a:r>
              <a:rPr lang="zh-CN" altLang="en-US" sz="120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概率拆分</a:t>
            </a:r>
            <a:endParaRPr lang="en-US" altLang="zh-CN" sz="120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文本框 10"/>
          <p:cNvSpPr txBox="1"/>
          <p:nvPr/>
        </p:nvSpPr>
        <p:spPr>
          <a:xfrm>
            <a:off x="6022410" y="2355498"/>
            <a:ext cx="2651863" cy="276999"/>
          </a:xfrm>
          <a:prstGeom prst="rect">
            <a:avLst/>
          </a:prstGeom>
          <a:solidFill>
            <a:schemeClr val="accent6">
              <a:lumMod val="50000"/>
            </a:schemeClr>
          </a:solidFill>
        </p:spPr>
        <p:txBody>
          <a:bodyPr wrap="square" rtlCol="0">
            <a:spAutoFit/>
          </a:bodyPr>
          <a:lstStyle/>
          <a:p>
            <a:pPr algn="just">
              <a:defRPr/>
            </a:pPr>
            <a:r>
              <a:rPr lang="zh-CN" altLang="en-US" sz="120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代入能量函数</a:t>
            </a:r>
            <a:endParaRPr lang="en-US" altLang="zh-CN" sz="120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文本框 12"/>
          <p:cNvSpPr txBox="1"/>
          <p:nvPr/>
        </p:nvSpPr>
        <p:spPr>
          <a:xfrm>
            <a:off x="6022410" y="2996413"/>
            <a:ext cx="2651863" cy="276999"/>
          </a:xfrm>
          <a:prstGeom prst="rect">
            <a:avLst/>
          </a:prstGeom>
          <a:solidFill>
            <a:schemeClr val="accent6">
              <a:lumMod val="50000"/>
            </a:schemeClr>
          </a:solidFill>
        </p:spPr>
        <p:txBody>
          <a:bodyPr wrap="square" rtlCol="0">
            <a:spAutoFit/>
          </a:bodyPr>
          <a:lstStyle/>
          <a:p>
            <a:pPr algn="just">
              <a:defRPr/>
            </a:pPr>
            <a:r>
              <a:rPr lang="zh-CN" altLang="en-US" sz="120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消去</a:t>
            </a:r>
            <a:r>
              <a:rPr lang="en-US" altLang="zh-CN" sz="120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Z</a:t>
            </a:r>
          </a:p>
        </p:txBody>
      </p:sp>
      <p:sp>
        <p:nvSpPr>
          <p:cNvPr id="17" name="文本框 16"/>
          <p:cNvSpPr txBox="1"/>
          <p:nvPr/>
        </p:nvSpPr>
        <p:spPr>
          <a:xfrm>
            <a:off x="6022410" y="3498828"/>
            <a:ext cx="2651863" cy="276999"/>
          </a:xfrm>
          <a:prstGeom prst="rect">
            <a:avLst/>
          </a:prstGeom>
          <a:solidFill>
            <a:schemeClr val="accent6">
              <a:lumMod val="50000"/>
            </a:schemeClr>
          </a:solidFill>
        </p:spPr>
        <p:txBody>
          <a:bodyPr wrap="square" rtlCol="0">
            <a:spAutoFit/>
          </a:bodyPr>
          <a:lstStyle/>
          <a:p>
            <a:pPr algn="just">
              <a:defRPr/>
            </a:pPr>
            <a:r>
              <a:rPr lang="zh-CN" altLang="en-US" sz="120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约分</a:t>
            </a:r>
            <a:endParaRPr lang="en-US" altLang="zh-CN" sz="120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文本框 17"/>
          <p:cNvSpPr txBox="1"/>
          <p:nvPr/>
        </p:nvSpPr>
        <p:spPr>
          <a:xfrm>
            <a:off x="6022410" y="4001243"/>
            <a:ext cx="2651863" cy="276999"/>
          </a:xfrm>
          <a:prstGeom prst="rect">
            <a:avLst/>
          </a:prstGeom>
          <a:solidFill>
            <a:schemeClr val="accent6">
              <a:lumMod val="50000"/>
            </a:schemeClr>
          </a:solidFill>
        </p:spPr>
        <p:txBody>
          <a:bodyPr wrap="square" rtlCol="0">
            <a:spAutoFit/>
          </a:bodyPr>
          <a:lstStyle/>
          <a:p>
            <a:pPr algn="just">
              <a:defRPr/>
            </a:pPr>
            <a:r>
              <a:rPr lang="zh-CN" altLang="en-US" sz="120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代入能量函数的拆分式，即</a:t>
            </a:r>
            <a:r>
              <a:rPr lang="en-US" altLang="zh-CN" sz="120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α</a:t>
            </a:r>
            <a:r>
              <a:rPr lang="zh-CN" altLang="en-US" sz="120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20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β</a:t>
            </a:r>
            <a:r>
              <a:rPr lang="zh-CN" altLang="en-US" sz="120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式</a:t>
            </a:r>
            <a:endParaRPr lang="en-US" altLang="zh-CN" sz="120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文本框 18"/>
          <p:cNvSpPr txBox="1"/>
          <p:nvPr/>
        </p:nvSpPr>
        <p:spPr>
          <a:xfrm>
            <a:off x="6022409" y="4450145"/>
            <a:ext cx="2651863" cy="276999"/>
          </a:xfrm>
          <a:prstGeom prst="rect">
            <a:avLst/>
          </a:prstGeom>
          <a:solidFill>
            <a:schemeClr val="accent6">
              <a:lumMod val="50000"/>
            </a:schemeClr>
          </a:solidFill>
        </p:spPr>
        <p:txBody>
          <a:bodyPr wrap="square" rtlCol="0">
            <a:spAutoFit/>
          </a:bodyPr>
          <a:lstStyle/>
          <a:p>
            <a:pPr algn="just">
              <a:defRPr/>
            </a:pPr>
            <a:r>
              <a:rPr lang="zh-CN" altLang="en-US" sz="120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规约为</a:t>
            </a:r>
            <a:r>
              <a:rPr lang="en-US" altLang="zh-CN" sz="120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sigmoid</a:t>
            </a:r>
            <a:r>
              <a:rPr lang="zh-CN" altLang="en-US" sz="120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函数</a:t>
            </a:r>
            <a:endParaRPr lang="en-US" altLang="zh-CN" sz="120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402074294"/>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sp>
        <p:nvSpPr>
          <p:cNvPr id="69" name="文本框 68"/>
          <p:cNvSpPr txBox="1"/>
          <p:nvPr/>
        </p:nvSpPr>
        <p:spPr>
          <a:xfrm>
            <a:off x="264093" y="2282804"/>
            <a:ext cx="5726219" cy="276999"/>
          </a:xfrm>
          <a:prstGeom prst="rect">
            <a:avLst/>
          </a:prstGeom>
          <a:noFill/>
        </p:spPr>
        <p:txBody>
          <a:bodyPr wrap="square" rtlCol="0">
            <a:spAutoFit/>
          </a:bodyPr>
          <a:lstStyle/>
          <a:p>
            <a:pPr marL="0" marR="0" lvl="0" indent="0" algn="just" defTabSz="457200" rtl="0" eaLnBrk="1" fontAlgn="base" latinLnBrk="0" hangingPunct="1">
              <a:lnSpc>
                <a:spcPct val="100000"/>
              </a:lnSpc>
              <a:spcBef>
                <a:spcPct val="0"/>
              </a:spcBef>
              <a:spcAft>
                <a:spcPct val="0"/>
              </a:spcAft>
              <a:buClrTx/>
              <a:buSzTx/>
              <a:buFontTx/>
              <a:buNone/>
              <a:tabLst/>
              <a:defRPr/>
            </a:pP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宏观的条件概率为：</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文本框 83"/>
          <p:cNvSpPr txBox="1">
            <a:spLocks noChangeArrowheads="1"/>
          </p:cNvSpPr>
          <p:nvPr/>
        </p:nvSpPr>
        <p:spPr bwMode="auto">
          <a:xfrm>
            <a:off x="624735" y="295208"/>
            <a:ext cx="1980029" cy="400110"/>
          </a:xfrm>
          <a:prstGeom prst="rect">
            <a:avLst/>
          </a:prstGeom>
          <a:noFill/>
          <a:ln w="9525">
            <a:noFill/>
            <a:miter lim="800000"/>
            <a:headEnd/>
            <a:tailEnd/>
          </a:ln>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smtClean="0">
                <a:ln>
                  <a:noFill/>
                </a:ln>
                <a:solidFill>
                  <a:srgbClr val="FFFFFF"/>
                </a:solidFill>
                <a:effectLst/>
                <a:uLnTx/>
                <a:uFillTx/>
                <a:latin typeface="Century Gothic"/>
                <a:ea typeface="微软雅黑" pitchFamily="34" charset="-122"/>
                <a:cs typeface="+mn-cs"/>
              </a:rPr>
              <a:t>受限玻尔兹曼机</a:t>
            </a:r>
            <a:endParaRPr kumimoji="0" lang="zh-CN" altLang="en-US" sz="2000" b="0" i="0" u="none" strike="noStrike" kern="1200" cap="none" spc="0" normalizeH="0" baseline="0" noProof="0" dirty="0">
              <a:ln>
                <a:noFill/>
              </a:ln>
              <a:solidFill>
                <a:srgbClr val="FFFFFF"/>
              </a:solidFill>
              <a:effectLst/>
              <a:uLnTx/>
              <a:uFillTx/>
              <a:latin typeface="Century Gothic"/>
              <a:ea typeface="微软雅黑" pitchFamily="34" charset="-122"/>
              <a:cs typeface="+mn-cs"/>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989113897"/>
              </p:ext>
            </p:extLst>
          </p:nvPr>
        </p:nvGraphicFramePr>
        <p:xfrm>
          <a:off x="3378200" y="2606675"/>
          <a:ext cx="1485900" cy="517525"/>
        </p:xfrm>
        <a:graphic>
          <a:graphicData uri="http://schemas.openxmlformats.org/presentationml/2006/ole">
            <mc:AlternateContent xmlns:mc="http://schemas.openxmlformats.org/markup-compatibility/2006">
              <mc:Choice xmlns:v="urn:schemas-microsoft-com:vml" Requires="v">
                <p:oleObj spid="_x0000_s8633" name="Equation" r:id="rId3" imgW="1130040" imgH="393480" progId="Equation.DSMT4">
                  <p:embed/>
                </p:oleObj>
              </mc:Choice>
              <mc:Fallback>
                <p:oleObj name="Equation" r:id="rId3" imgW="1130040" imgH="393480" progId="Equation.DSMT4">
                  <p:embed/>
                  <p:pic>
                    <p:nvPicPr>
                      <p:cNvPr id="2" name="对象 1"/>
                      <p:cNvPicPr/>
                      <p:nvPr/>
                    </p:nvPicPr>
                    <p:blipFill>
                      <a:blip r:embed="rId4"/>
                      <a:stretch>
                        <a:fillRect/>
                      </a:stretch>
                    </p:blipFill>
                    <p:spPr>
                      <a:xfrm>
                        <a:off x="3378200" y="2606675"/>
                        <a:ext cx="1485900" cy="517525"/>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347788778"/>
              </p:ext>
            </p:extLst>
          </p:nvPr>
        </p:nvGraphicFramePr>
        <p:xfrm>
          <a:off x="2745833" y="1647825"/>
          <a:ext cx="2905125" cy="593725"/>
        </p:xfrm>
        <a:graphic>
          <a:graphicData uri="http://schemas.openxmlformats.org/presentationml/2006/ole">
            <mc:AlternateContent xmlns:mc="http://schemas.openxmlformats.org/markup-compatibility/2006">
              <mc:Choice xmlns:v="urn:schemas-microsoft-com:vml" Requires="v">
                <p:oleObj spid="_x0000_s8634" name="Equation" r:id="rId5" imgW="2044440" imgH="419040" progId="Equation.DSMT4">
                  <p:embed/>
                </p:oleObj>
              </mc:Choice>
              <mc:Fallback>
                <p:oleObj name="Equation" r:id="rId5" imgW="2044440" imgH="419040" progId="Equation.DSMT4">
                  <p:embed/>
                  <p:pic>
                    <p:nvPicPr>
                      <p:cNvPr id="0" name=""/>
                      <p:cNvPicPr/>
                      <p:nvPr/>
                    </p:nvPicPr>
                    <p:blipFill>
                      <a:blip r:embed="rId6"/>
                      <a:stretch>
                        <a:fillRect/>
                      </a:stretch>
                    </p:blipFill>
                    <p:spPr>
                      <a:xfrm>
                        <a:off x="2745833" y="1647825"/>
                        <a:ext cx="2905125" cy="593725"/>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652006924"/>
              </p:ext>
            </p:extLst>
          </p:nvPr>
        </p:nvGraphicFramePr>
        <p:xfrm>
          <a:off x="3344862" y="3113088"/>
          <a:ext cx="1519238" cy="500062"/>
        </p:xfrm>
        <a:graphic>
          <a:graphicData uri="http://schemas.openxmlformats.org/presentationml/2006/ole">
            <mc:AlternateContent xmlns:mc="http://schemas.openxmlformats.org/markup-compatibility/2006">
              <mc:Choice xmlns:v="urn:schemas-microsoft-com:vml" Requires="v">
                <p:oleObj spid="_x0000_s8635" name="Equation" r:id="rId7" imgW="1155600" imgH="380880" progId="Equation.DSMT4">
                  <p:embed/>
                </p:oleObj>
              </mc:Choice>
              <mc:Fallback>
                <p:oleObj name="Equation" r:id="rId7" imgW="1155600" imgH="380880" progId="Equation.DSMT4">
                  <p:embed/>
                  <p:pic>
                    <p:nvPicPr>
                      <p:cNvPr id="2" name="对象 1"/>
                      <p:cNvPicPr/>
                      <p:nvPr/>
                    </p:nvPicPr>
                    <p:blipFill>
                      <a:blip r:embed="rId8"/>
                      <a:stretch>
                        <a:fillRect/>
                      </a:stretch>
                    </p:blipFill>
                    <p:spPr>
                      <a:xfrm>
                        <a:off x="3344862" y="3113088"/>
                        <a:ext cx="1519238" cy="500062"/>
                      </a:xfrm>
                      <a:prstGeom prst="rect">
                        <a:avLst/>
                      </a:prstGeom>
                    </p:spPr>
                  </p:pic>
                </p:oleObj>
              </mc:Fallback>
            </mc:AlternateContent>
          </a:graphicData>
        </a:graphic>
      </p:graphicFrame>
      <p:sp>
        <p:nvSpPr>
          <p:cNvPr id="11" name="文本框 10"/>
          <p:cNvSpPr txBox="1"/>
          <p:nvPr/>
        </p:nvSpPr>
        <p:spPr>
          <a:xfrm>
            <a:off x="264093" y="1218745"/>
            <a:ext cx="4590788" cy="276999"/>
          </a:xfrm>
          <a:prstGeom prst="rect">
            <a:avLst/>
          </a:prstGeom>
          <a:noFill/>
        </p:spPr>
        <p:txBody>
          <a:bodyPr wrap="square" rtlCol="0">
            <a:spAutoFit/>
          </a:bodyPr>
          <a:lstStyle/>
          <a:p>
            <a:pPr algn="just">
              <a:defRPr/>
            </a:pP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同理，当前可见神经元</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k</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激活的条件概率为：</a:t>
            </a:r>
            <a:endPar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053816211"/>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sp>
        <p:nvSpPr>
          <p:cNvPr id="7" name="文本框 6"/>
          <p:cNvSpPr txBox="1"/>
          <p:nvPr/>
        </p:nvSpPr>
        <p:spPr>
          <a:xfrm>
            <a:off x="426931" y="1365745"/>
            <a:ext cx="4405419" cy="276999"/>
          </a:xfrm>
          <a:prstGeom prst="rect">
            <a:avLst/>
          </a:prstGeom>
          <a:noFill/>
        </p:spPr>
        <p:txBody>
          <a:bodyPr wrap="square" rtlCol="0">
            <a:spAutoFit/>
          </a:bodyPr>
          <a:lstStyle/>
          <a:p>
            <a:pPr lvl="0" algn="ju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设模型参数为</a:t>
            </a:r>
            <a:r>
              <a:rPr lang="el-GR" altLang="zh-CN" sz="1200" dirty="0" smtClean="0">
                <a:solidFill>
                  <a:srgbClr val="212121"/>
                </a:solidFill>
                <a:latin typeface="微软雅黑" panose="020B0503020204020204" pitchFamily="34" charset="-122"/>
                <a:ea typeface="微软雅黑" panose="020B0503020204020204" pitchFamily="34" charset="-122"/>
              </a:rPr>
              <a:t>θ</a:t>
            </a:r>
            <a:r>
              <a:rPr lang="en-US" altLang="zh-CN" sz="1200" dirty="0" smtClean="0">
                <a:solidFill>
                  <a:srgbClr val="212121"/>
                </a:solidFill>
                <a:latin typeface="微软雅黑" panose="020B0503020204020204" pitchFamily="34" charset="-122"/>
                <a:ea typeface="微软雅黑" panose="020B0503020204020204" pitchFamily="34" charset="-122"/>
              </a:rPr>
              <a:t>={</a:t>
            </a:r>
            <a:r>
              <a:rPr lang="en-US" altLang="zh-CN" sz="1200" dirty="0" err="1" smtClean="0">
                <a:solidFill>
                  <a:srgbClr val="212121"/>
                </a:solidFill>
                <a:latin typeface="微软雅黑" panose="020B0503020204020204" pitchFamily="34" charset="-122"/>
                <a:ea typeface="微软雅黑" panose="020B0503020204020204" pitchFamily="34" charset="-122"/>
              </a:rPr>
              <a:t>W,a,b</a:t>
            </a:r>
            <a:r>
              <a:rPr lang="en-US" altLang="zh-CN" sz="1200" dirty="0" smtClean="0">
                <a:solidFill>
                  <a:srgbClr val="212121"/>
                </a:solidFill>
                <a:latin typeface="微软雅黑" panose="020B0503020204020204" pitchFamily="34" charset="-122"/>
                <a:ea typeface="微软雅黑" panose="020B0503020204020204" pitchFamily="34" charset="-122"/>
              </a:rPr>
              <a:t>}</a:t>
            </a:r>
            <a:r>
              <a:rPr lang="zh-CN" altLang="en-US" sz="1200" dirty="0" smtClean="0">
                <a:solidFill>
                  <a:srgbClr val="212121"/>
                </a:solidFill>
                <a:latin typeface="微软雅黑" panose="020B0503020204020204" pitchFamily="34" charset="-122"/>
                <a:ea typeface="微软雅黑" panose="020B0503020204020204" pitchFamily="34" charset="-122"/>
              </a:rPr>
              <a:t>，则</a:t>
            </a:r>
            <a:r>
              <a:rPr lang="en-US" altLang="zh-CN" sz="1200" dirty="0" smtClean="0">
                <a:solidFill>
                  <a:srgbClr val="212121"/>
                </a:solidFill>
                <a:latin typeface="微软雅黑" panose="020B0503020204020204" pitchFamily="34" charset="-122"/>
                <a:ea typeface="微软雅黑" panose="020B0503020204020204" pitchFamily="34" charset="-122"/>
              </a:rPr>
              <a:t>RBM</a:t>
            </a:r>
            <a:r>
              <a:rPr lang="zh-CN" altLang="en-US" sz="1200" dirty="0" smtClean="0">
                <a:solidFill>
                  <a:srgbClr val="212121"/>
                </a:solidFill>
                <a:latin typeface="微软雅黑" panose="020B0503020204020204" pitchFamily="34" charset="-122"/>
                <a:ea typeface="微软雅黑" panose="020B0503020204020204" pitchFamily="34" charset="-122"/>
              </a:rPr>
              <a:t>的对数似然梯度为</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mn-cs"/>
            </a:endParaRPr>
          </a:p>
        </p:txBody>
      </p:sp>
      <p:sp>
        <p:nvSpPr>
          <p:cNvPr id="69" name="文本框 68"/>
          <p:cNvSpPr txBox="1"/>
          <p:nvPr/>
        </p:nvSpPr>
        <p:spPr>
          <a:xfrm>
            <a:off x="5579302" y="1929490"/>
            <a:ext cx="2916823" cy="276999"/>
          </a:xfrm>
          <a:prstGeom prst="rect">
            <a:avLst/>
          </a:prstGeom>
          <a:solidFill>
            <a:schemeClr val="accent6">
              <a:lumMod val="50000"/>
            </a:schemeClr>
          </a:solidFill>
        </p:spPr>
        <p:txBody>
          <a:bodyPr wrap="square" rtlCol="0">
            <a:spAutoFit/>
          </a:bodyPr>
          <a:lstStyle/>
          <a:p>
            <a:pPr lvl="0" algn="just">
              <a:defRPr/>
            </a:pPr>
            <a:r>
              <a:rPr lang="zh-CN" altLang="en-US"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第</a:t>
            </a:r>
            <a:r>
              <a:rPr lang="en-US" altLang="zh-CN"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行到第</a:t>
            </a:r>
            <a:r>
              <a:rPr lang="en-US" altLang="zh-CN"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4</a:t>
            </a:r>
            <a:r>
              <a:rPr lang="zh-CN" altLang="en-US"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行是因为有：</a:t>
            </a:r>
            <a:endParaRPr kumimoji="0" lang="en-US" altLang="zh-CN" sz="12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文本框 83"/>
          <p:cNvSpPr txBox="1">
            <a:spLocks noChangeArrowheads="1"/>
          </p:cNvSpPr>
          <p:nvPr/>
        </p:nvSpPr>
        <p:spPr bwMode="auto">
          <a:xfrm>
            <a:off x="624735" y="295208"/>
            <a:ext cx="1980029" cy="400110"/>
          </a:xfrm>
          <a:prstGeom prst="rect">
            <a:avLst/>
          </a:prstGeom>
          <a:noFill/>
          <a:ln w="9525">
            <a:noFill/>
            <a:miter lim="800000"/>
            <a:headEnd/>
            <a:tailEnd/>
          </a:ln>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smtClean="0">
                <a:ln>
                  <a:noFill/>
                </a:ln>
                <a:solidFill>
                  <a:srgbClr val="FFFFFF"/>
                </a:solidFill>
                <a:effectLst/>
                <a:uLnTx/>
                <a:uFillTx/>
                <a:latin typeface="Century Gothic"/>
                <a:ea typeface="微软雅黑" pitchFamily="34" charset="-122"/>
                <a:cs typeface="+mn-cs"/>
              </a:rPr>
              <a:t>受限玻尔兹曼机</a:t>
            </a:r>
            <a:endParaRPr kumimoji="0" lang="zh-CN" altLang="en-US" sz="2000" b="0" i="0" u="none" strike="noStrike" kern="1200" cap="none" spc="0" normalizeH="0" baseline="0" noProof="0" dirty="0">
              <a:ln>
                <a:noFill/>
              </a:ln>
              <a:solidFill>
                <a:srgbClr val="FFFFFF"/>
              </a:solidFill>
              <a:effectLst/>
              <a:uLnTx/>
              <a:uFillTx/>
              <a:latin typeface="Century Gothic"/>
              <a:ea typeface="微软雅黑" pitchFamily="34" charset="-122"/>
              <a:cs typeface="+mn-cs"/>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695643867"/>
              </p:ext>
            </p:extLst>
          </p:nvPr>
        </p:nvGraphicFramePr>
        <p:xfrm>
          <a:off x="270355" y="1701409"/>
          <a:ext cx="5143500" cy="2886075"/>
        </p:xfrm>
        <a:graphic>
          <a:graphicData uri="http://schemas.openxmlformats.org/presentationml/2006/ole">
            <mc:AlternateContent xmlns:mc="http://schemas.openxmlformats.org/markup-compatibility/2006">
              <mc:Choice xmlns:v="urn:schemas-microsoft-com:vml" Requires="v">
                <p:oleObj spid="_x0000_s27791" name="Equation" r:id="rId3" imgW="3911400" imgH="2197080" progId="Equation.DSMT4">
                  <p:embed/>
                </p:oleObj>
              </mc:Choice>
              <mc:Fallback>
                <p:oleObj name="Equation" r:id="rId3" imgW="3911400" imgH="2197080" progId="Equation.DSMT4">
                  <p:embed/>
                  <p:pic>
                    <p:nvPicPr>
                      <p:cNvPr id="0" name=""/>
                      <p:cNvPicPr/>
                      <p:nvPr/>
                    </p:nvPicPr>
                    <p:blipFill>
                      <a:blip r:embed="rId4"/>
                      <a:stretch>
                        <a:fillRect/>
                      </a:stretch>
                    </p:blipFill>
                    <p:spPr>
                      <a:xfrm>
                        <a:off x="270355" y="1701409"/>
                        <a:ext cx="5143500" cy="288607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652061853"/>
              </p:ext>
            </p:extLst>
          </p:nvPr>
        </p:nvGraphicFramePr>
        <p:xfrm>
          <a:off x="5579302" y="2409573"/>
          <a:ext cx="3110106" cy="875228"/>
        </p:xfrm>
        <a:graphic>
          <a:graphicData uri="http://schemas.openxmlformats.org/presentationml/2006/ole">
            <mc:AlternateContent xmlns:mc="http://schemas.openxmlformats.org/markup-compatibility/2006">
              <mc:Choice xmlns:v="urn:schemas-microsoft-com:vml" Requires="v">
                <p:oleObj spid="_x0000_s27792" name="Equation" r:id="rId5" imgW="2527200" imgH="711000" progId="Equation.DSMT4">
                  <p:embed/>
                </p:oleObj>
              </mc:Choice>
              <mc:Fallback>
                <p:oleObj name="Equation" r:id="rId5" imgW="2527200" imgH="711000" progId="Equation.DSMT4">
                  <p:embed/>
                  <p:pic>
                    <p:nvPicPr>
                      <p:cNvPr id="0" name=""/>
                      <p:cNvPicPr/>
                      <p:nvPr/>
                    </p:nvPicPr>
                    <p:blipFill>
                      <a:blip r:embed="rId6"/>
                      <a:stretch>
                        <a:fillRect/>
                      </a:stretch>
                    </p:blipFill>
                    <p:spPr>
                      <a:xfrm>
                        <a:off x="5579302" y="2409573"/>
                        <a:ext cx="3110106" cy="875228"/>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519629353"/>
              </p:ext>
            </p:extLst>
          </p:nvPr>
        </p:nvGraphicFramePr>
        <p:xfrm>
          <a:off x="5579302" y="3452542"/>
          <a:ext cx="3564698" cy="881431"/>
        </p:xfrm>
        <a:graphic>
          <a:graphicData uri="http://schemas.openxmlformats.org/presentationml/2006/ole">
            <mc:AlternateContent xmlns:mc="http://schemas.openxmlformats.org/markup-compatibility/2006">
              <mc:Choice xmlns:v="urn:schemas-microsoft-com:vml" Requires="v">
                <p:oleObj spid="_x0000_s27793" name="Equation" r:id="rId7" imgW="2869920" imgH="711000" progId="Equation.DSMT4">
                  <p:embed/>
                </p:oleObj>
              </mc:Choice>
              <mc:Fallback>
                <p:oleObj name="Equation" r:id="rId7" imgW="2869920" imgH="711000" progId="Equation.DSMT4">
                  <p:embed/>
                  <p:pic>
                    <p:nvPicPr>
                      <p:cNvPr id="0" name=""/>
                      <p:cNvPicPr/>
                      <p:nvPr/>
                    </p:nvPicPr>
                    <p:blipFill>
                      <a:blip r:embed="rId8"/>
                      <a:stretch>
                        <a:fillRect/>
                      </a:stretch>
                    </p:blipFill>
                    <p:spPr>
                      <a:xfrm>
                        <a:off x="5579302" y="3452542"/>
                        <a:ext cx="3564698" cy="881431"/>
                      </a:xfrm>
                      <a:prstGeom prst="rect">
                        <a:avLst/>
                      </a:prstGeom>
                    </p:spPr>
                  </p:pic>
                </p:oleObj>
              </mc:Fallback>
            </mc:AlternateContent>
          </a:graphicData>
        </a:graphic>
      </p:graphicFrame>
    </p:spTree>
    <p:extLst>
      <p:ext uri="{BB962C8B-B14F-4D97-AF65-F5344CB8AC3E}">
        <p14:creationId xmlns:p14="http://schemas.microsoft.com/office/powerpoint/2010/main" val="1101969352"/>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sp>
        <p:nvSpPr>
          <p:cNvPr id="7" name="文本框 6"/>
          <p:cNvSpPr txBox="1"/>
          <p:nvPr/>
        </p:nvSpPr>
        <p:spPr>
          <a:xfrm>
            <a:off x="2508860" y="1596233"/>
            <a:ext cx="4633584" cy="276999"/>
          </a:xfrm>
          <a:prstGeom prst="rect">
            <a:avLst/>
          </a:prstGeom>
          <a:noFill/>
        </p:spPr>
        <p:txBody>
          <a:bodyPr wrap="square" rtlCol="0">
            <a:spAutoFit/>
          </a:bodyPr>
          <a:lstStyle/>
          <a:p>
            <a:pPr lvl="0" algn="ju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第一项对应于能量梯度函数             在条件分布            下的期望。</a:t>
            </a:r>
            <a:endPar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mn-cs"/>
            </a:endParaRPr>
          </a:p>
        </p:txBody>
      </p:sp>
      <p:sp>
        <p:nvSpPr>
          <p:cNvPr id="9" name="文本框 83"/>
          <p:cNvSpPr txBox="1">
            <a:spLocks noChangeArrowheads="1"/>
          </p:cNvSpPr>
          <p:nvPr/>
        </p:nvSpPr>
        <p:spPr bwMode="auto">
          <a:xfrm>
            <a:off x="624735" y="295208"/>
            <a:ext cx="1980029" cy="400110"/>
          </a:xfrm>
          <a:prstGeom prst="rect">
            <a:avLst/>
          </a:prstGeom>
          <a:noFill/>
          <a:ln w="9525">
            <a:noFill/>
            <a:miter lim="800000"/>
            <a:headEnd/>
            <a:tailEnd/>
          </a:ln>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smtClean="0">
                <a:ln>
                  <a:noFill/>
                </a:ln>
                <a:solidFill>
                  <a:srgbClr val="FFFFFF"/>
                </a:solidFill>
                <a:effectLst/>
                <a:uLnTx/>
                <a:uFillTx/>
                <a:latin typeface="Century Gothic"/>
                <a:ea typeface="微软雅黑" pitchFamily="34" charset="-122"/>
                <a:cs typeface="+mn-cs"/>
              </a:rPr>
              <a:t>受限玻尔兹曼机</a:t>
            </a:r>
            <a:endParaRPr kumimoji="0" lang="zh-CN" altLang="en-US" sz="2000" b="0" i="0" u="none" strike="noStrike" kern="1200" cap="none" spc="0" normalizeH="0" baseline="0" noProof="0" dirty="0">
              <a:ln>
                <a:noFill/>
              </a:ln>
              <a:solidFill>
                <a:srgbClr val="FFFFFF"/>
              </a:solidFill>
              <a:effectLst/>
              <a:uLnTx/>
              <a:uFillTx/>
              <a:latin typeface="Century Gothic"/>
              <a:ea typeface="微软雅黑" pitchFamily="34" charset="-122"/>
              <a:cs typeface="+mn-cs"/>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916472318"/>
              </p:ext>
            </p:extLst>
          </p:nvPr>
        </p:nvGraphicFramePr>
        <p:xfrm>
          <a:off x="555625" y="2071688"/>
          <a:ext cx="1770063" cy="566737"/>
        </p:xfrm>
        <a:graphic>
          <a:graphicData uri="http://schemas.openxmlformats.org/presentationml/2006/ole">
            <mc:AlternateContent xmlns:mc="http://schemas.openxmlformats.org/markup-compatibility/2006">
              <mc:Choice xmlns:v="urn:schemas-microsoft-com:vml" Requires="v">
                <p:oleObj spid="_x0000_s28994" name="Equation" r:id="rId3" imgW="1346040" imgH="431640" progId="Equation.DSMT4">
                  <p:embed/>
                </p:oleObj>
              </mc:Choice>
              <mc:Fallback>
                <p:oleObj name="Equation" r:id="rId3" imgW="1346040" imgH="431640" progId="Equation.DSMT4">
                  <p:embed/>
                  <p:pic>
                    <p:nvPicPr>
                      <p:cNvPr id="0" name=""/>
                      <p:cNvPicPr/>
                      <p:nvPr/>
                    </p:nvPicPr>
                    <p:blipFill>
                      <a:blip r:embed="rId4"/>
                      <a:stretch>
                        <a:fillRect/>
                      </a:stretch>
                    </p:blipFill>
                    <p:spPr>
                      <a:xfrm>
                        <a:off x="555625" y="2071688"/>
                        <a:ext cx="1770063" cy="566737"/>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741319265"/>
              </p:ext>
            </p:extLst>
          </p:nvPr>
        </p:nvGraphicFramePr>
        <p:xfrm>
          <a:off x="625475" y="1474788"/>
          <a:ext cx="1271588" cy="463550"/>
        </p:xfrm>
        <a:graphic>
          <a:graphicData uri="http://schemas.openxmlformats.org/presentationml/2006/ole">
            <mc:AlternateContent xmlns:mc="http://schemas.openxmlformats.org/markup-compatibility/2006">
              <mc:Choice xmlns:v="urn:schemas-microsoft-com:vml" Requires="v">
                <p:oleObj spid="_x0000_s28995" name="Equation" r:id="rId5" imgW="1180800" imgH="431640" progId="Equation.DSMT4">
                  <p:embed/>
                </p:oleObj>
              </mc:Choice>
              <mc:Fallback>
                <p:oleObj name="Equation" r:id="rId5" imgW="1180800" imgH="431640" progId="Equation.DSMT4">
                  <p:embed/>
                  <p:pic>
                    <p:nvPicPr>
                      <p:cNvPr id="0" name=""/>
                      <p:cNvPicPr/>
                      <p:nvPr/>
                    </p:nvPicPr>
                    <p:blipFill>
                      <a:blip r:embed="rId6"/>
                      <a:stretch>
                        <a:fillRect/>
                      </a:stretch>
                    </p:blipFill>
                    <p:spPr>
                      <a:xfrm>
                        <a:off x="625475" y="1474788"/>
                        <a:ext cx="1271588" cy="46355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270462633"/>
              </p:ext>
            </p:extLst>
          </p:nvPr>
        </p:nvGraphicFramePr>
        <p:xfrm>
          <a:off x="4516807" y="1537019"/>
          <a:ext cx="508000" cy="368300"/>
        </p:xfrm>
        <a:graphic>
          <a:graphicData uri="http://schemas.openxmlformats.org/presentationml/2006/ole">
            <mc:AlternateContent xmlns:mc="http://schemas.openxmlformats.org/markup-compatibility/2006">
              <mc:Choice xmlns:v="urn:schemas-microsoft-com:vml" Requires="v">
                <p:oleObj spid="_x0000_s28996" name="Equation" r:id="rId7" imgW="507960" imgH="368280" progId="Equation.DSMT4">
                  <p:embed/>
                </p:oleObj>
              </mc:Choice>
              <mc:Fallback>
                <p:oleObj name="Equation" r:id="rId7" imgW="507960" imgH="368280" progId="Equation.DSMT4">
                  <p:embed/>
                  <p:pic>
                    <p:nvPicPr>
                      <p:cNvPr id="0" name=""/>
                      <p:cNvPicPr/>
                      <p:nvPr/>
                    </p:nvPicPr>
                    <p:blipFill>
                      <a:blip r:embed="rId8"/>
                      <a:stretch>
                        <a:fillRect/>
                      </a:stretch>
                    </p:blipFill>
                    <p:spPr>
                      <a:xfrm>
                        <a:off x="4516807" y="1537019"/>
                        <a:ext cx="508000" cy="3683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158271124"/>
              </p:ext>
            </p:extLst>
          </p:nvPr>
        </p:nvGraphicFramePr>
        <p:xfrm>
          <a:off x="5882360" y="1604560"/>
          <a:ext cx="526441" cy="248597"/>
        </p:xfrm>
        <a:graphic>
          <a:graphicData uri="http://schemas.openxmlformats.org/presentationml/2006/ole">
            <mc:AlternateContent xmlns:mc="http://schemas.openxmlformats.org/markup-compatibility/2006">
              <mc:Choice xmlns:v="urn:schemas-microsoft-com:vml" Requires="v">
                <p:oleObj spid="_x0000_s28997" name="Equation" r:id="rId9" imgW="457200" imgH="215640" progId="Equation.DSMT4">
                  <p:embed/>
                </p:oleObj>
              </mc:Choice>
              <mc:Fallback>
                <p:oleObj name="Equation" r:id="rId9" imgW="457200" imgH="215640" progId="Equation.DSMT4">
                  <p:embed/>
                  <p:pic>
                    <p:nvPicPr>
                      <p:cNvPr id="0" name=""/>
                      <p:cNvPicPr/>
                      <p:nvPr/>
                    </p:nvPicPr>
                    <p:blipFill>
                      <a:blip r:embed="rId10"/>
                      <a:stretch>
                        <a:fillRect/>
                      </a:stretch>
                    </p:blipFill>
                    <p:spPr>
                      <a:xfrm>
                        <a:off x="5882360" y="1604560"/>
                        <a:ext cx="526441" cy="248597"/>
                      </a:xfrm>
                      <a:prstGeom prst="rect">
                        <a:avLst/>
                      </a:prstGeom>
                    </p:spPr>
                  </p:pic>
                </p:oleObj>
              </mc:Fallback>
            </mc:AlternateContent>
          </a:graphicData>
        </a:graphic>
      </p:graphicFrame>
      <p:sp>
        <p:nvSpPr>
          <p:cNvPr id="12" name="文本框 11"/>
          <p:cNvSpPr txBox="1"/>
          <p:nvPr/>
        </p:nvSpPr>
        <p:spPr>
          <a:xfrm>
            <a:off x="2508860" y="2234955"/>
            <a:ext cx="4633584" cy="276999"/>
          </a:xfrm>
          <a:prstGeom prst="rect">
            <a:avLst/>
          </a:prstGeom>
          <a:noFill/>
        </p:spPr>
        <p:txBody>
          <a:bodyPr wrap="square" rtlCol="0">
            <a:spAutoFit/>
          </a:bodyPr>
          <a:lstStyle/>
          <a:p>
            <a:pPr lvl="0" algn="ju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第二项对应于能量梯度函数             在联合分布            下的期望。</a:t>
            </a:r>
            <a:endPar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261178358"/>
              </p:ext>
            </p:extLst>
          </p:nvPr>
        </p:nvGraphicFramePr>
        <p:xfrm>
          <a:off x="4512326" y="2189304"/>
          <a:ext cx="508000" cy="368300"/>
        </p:xfrm>
        <a:graphic>
          <a:graphicData uri="http://schemas.openxmlformats.org/presentationml/2006/ole">
            <mc:AlternateContent xmlns:mc="http://schemas.openxmlformats.org/markup-compatibility/2006">
              <mc:Choice xmlns:v="urn:schemas-microsoft-com:vml" Requires="v">
                <p:oleObj spid="_x0000_s28998" name="Equation" r:id="rId11" imgW="507960" imgH="368280" progId="Equation.DSMT4">
                  <p:embed/>
                </p:oleObj>
              </mc:Choice>
              <mc:Fallback>
                <p:oleObj name="Equation" r:id="rId11" imgW="507960" imgH="368280" progId="Equation.DSMT4">
                  <p:embed/>
                  <p:pic>
                    <p:nvPicPr>
                      <p:cNvPr id="0" name=""/>
                      <p:cNvPicPr/>
                      <p:nvPr/>
                    </p:nvPicPr>
                    <p:blipFill>
                      <a:blip r:embed="rId12"/>
                      <a:stretch>
                        <a:fillRect/>
                      </a:stretch>
                    </p:blipFill>
                    <p:spPr>
                      <a:xfrm>
                        <a:off x="4512326" y="2189304"/>
                        <a:ext cx="508000" cy="368300"/>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266364459"/>
              </p:ext>
            </p:extLst>
          </p:nvPr>
        </p:nvGraphicFramePr>
        <p:xfrm>
          <a:off x="5874749" y="2248973"/>
          <a:ext cx="496888" cy="249238"/>
        </p:xfrm>
        <a:graphic>
          <a:graphicData uri="http://schemas.openxmlformats.org/presentationml/2006/ole">
            <mc:AlternateContent xmlns:mc="http://schemas.openxmlformats.org/markup-compatibility/2006">
              <mc:Choice xmlns:v="urn:schemas-microsoft-com:vml" Requires="v">
                <p:oleObj spid="_x0000_s28999" name="Equation" r:id="rId13" imgW="431640" imgH="215640" progId="Equation.DSMT4">
                  <p:embed/>
                </p:oleObj>
              </mc:Choice>
              <mc:Fallback>
                <p:oleObj name="Equation" r:id="rId13" imgW="431640" imgH="215640" progId="Equation.DSMT4">
                  <p:embed/>
                  <p:pic>
                    <p:nvPicPr>
                      <p:cNvPr id="0" name=""/>
                      <p:cNvPicPr/>
                      <p:nvPr/>
                    </p:nvPicPr>
                    <p:blipFill>
                      <a:blip r:embed="rId14"/>
                      <a:stretch>
                        <a:fillRect/>
                      </a:stretch>
                    </p:blipFill>
                    <p:spPr>
                      <a:xfrm>
                        <a:off x="5874749" y="2248973"/>
                        <a:ext cx="496888" cy="24923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5" name="文本框 14"/>
              <p:cNvSpPr txBox="1"/>
              <p:nvPr/>
            </p:nvSpPr>
            <p:spPr>
              <a:xfrm>
                <a:off x="596452" y="3983943"/>
                <a:ext cx="7351312" cy="473206"/>
              </a:xfrm>
              <a:prstGeom prst="rect">
                <a:avLst/>
              </a:prstGeom>
              <a:solidFill>
                <a:schemeClr val="accent6">
                  <a:lumMod val="50000"/>
                </a:schemeClr>
              </a:solidFill>
            </p:spPr>
            <p:txBody>
              <a:bodyPr wrap="square" rtlCol="0">
                <a:spAutoFit/>
              </a:bodyPr>
              <a:lstStyle/>
              <a:p>
                <a:pPr lvl="0" algn="just">
                  <a:defRPr/>
                </a:pPr>
                <a:r>
                  <a:rPr lang="zh-CN" altLang="en-US"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第一项中的条件概率是以训练样本数据为条件的，因此计算比较容易。</a:t>
                </a:r>
                <a:endParaRPr lang="en-US" altLang="zh-CN"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lvl="0" algn="just">
                  <a:defRPr/>
                </a:pPr>
                <a:r>
                  <a:rPr lang="zh-CN" altLang="en-US"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第二项涉及联合分布的计算，要对</a:t>
                </a:r>
                <a:r>
                  <a:rPr lang="en-US" altLang="zh-CN"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v</a:t>
                </a:r>
                <a:r>
                  <a:rPr lang="zh-CN" altLang="en-US"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2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a:t>
                </a:r>
                <a:r>
                  <a:rPr lang="zh-CN" altLang="en-US" sz="12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的组合的所有可能的取值都遍历一遍</a:t>
                </a:r>
                <a:r>
                  <a:rPr lang="en-US" altLang="zh-CN" sz="12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规模：</a:t>
                </a:r>
                <a14:m>
                  <m:oMath xmlns:m="http://schemas.openxmlformats.org/officeDocument/2006/math">
                    <m:sSup>
                      <m:sSupPr>
                        <m:ctrlPr>
                          <a:rPr lang="en-US" altLang="zh-CN" sz="1200" i="1" smtClean="0">
                            <a:solidFill>
                              <a:schemeClr val="bg1"/>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1200" i="1">
                            <a:solidFill>
                              <a:schemeClr val="bg1"/>
                            </a:solidFill>
                            <a:latin typeface="Cambria Math" panose="02040503050406030204" pitchFamily="18" charset="0"/>
                            <a:ea typeface="微软雅黑" panose="020B0503020204020204" pitchFamily="34" charset="-122"/>
                            <a:cs typeface="Arial" panose="020B0604020202020204" pitchFamily="34" charset="0"/>
                          </a:rPr>
                          <m:t>2</m:t>
                        </m:r>
                      </m:e>
                      <m:sup>
                        <m:d>
                          <m:dPr>
                            <m:begChr m:val="|"/>
                            <m:endChr m:val="|"/>
                            <m:ctrlPr>
                              <a:rPr lang="en-US" altLang="zh-CN" sz="1200" i="1">
                                <a:solidFill>
                                  <a:schemeClr val="bg1"/>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en-US" altLang="zh-CN" sz="1200" i="1">
                                    <a:solidFill>
                                      <a:schemeClr val="bg1"/>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1200" i="1">
                                    <a:solidFill>
                                      <a:schemeClr val="bg1"/>
                                    </a:solidFill>
                                    <a:latin typeface="Cambria Math" panose="02040503050406030204" pitchFamily="18" charset="0"/>
                                    <a:ea typeface="微软雅黑" panose="020B0503020204020204" pitchFamily="34" charset="-122"/>
                                    <a:cs typeface="Arial" panose="020B0604020202020204" pitchFamily="34" charset="0"/>
                                  </a:rPr>
                                  <m:t>𝑁</m:t>
                                </m:r>
                              </m:e>
                              <m:sub>
                                <m:r>
                                  <a:rPr lang="en-US" altLang="zh-CN" sz="1200" i="1">
                                    <a:solidFill>
                                      <a:schemeClr val="bg1"/>
                                    </a:solidFill>
                                    <a:latin typeface="Cambria Math" panose="02040503050406030204" pitchFamily="18" charset="0"/>
                                    <a:ea typeface="微软雅黑" panose="020B0503020204020204" pitchFamily="34" charset="-122"/>
                                    <a:cs typeface="Arial" panose="020B0604020202020204" pitchFamily="34" charset="0"/>
                                  </a:rPr>
                                  <m:t>𝑣</m:t>
                                </m:r>
                              </m:sub>
                            </m:sSub>
                          </m:e>
                        </m:d>
                        <m:r>
                          <a:rPr lang="en-US" altLang="zh-CN" sz="1200" i="1">
                            <a:solidFill>
                              <a:schemeClr val="bg1"/>
                            </a:solidFill>
                            <a:latin typeface="Cambria Math" panose="02040503050406030204" pitchFamily="18" charset="0"/>
                            <a:ea typeface="微软雅黑" panose="020B0503020204020204" pitchFamily="34" charset="-122"/>
                            <a:cs typeface="Arial" panose="020B0604020202020204" pitchFamily="34" charset="0"/>
                          </a:rPr>
                          <m:t>+|</m:t>
                        </m:r>
                        <m:sSub>
                          <m:sSubPr>
                            <m:ctrlPr>
                              <a:rPr lang="en-US" altLang="zh-CN" sz="1200" i="1">
                                <a:solidFill>
                                  <a:schemeClr val="bg1"/>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1200" i="1">
                                <a:solidFill>
                                  <a:schemeClr val="bg1"/>
                                </a:solidFill>
                                <a:latin typeface="Cambria Math" panose="02040503050406030204" pitchFamily="18" charset="0"/>
                                <a:ea typeface="微软雅黑" panose="020B0503020204020204" pitchFamily="34" charset="-122"/>
                                <a:cs typeface="Arial" panose="020B0604020202020204" pitchFamily="34" charset="0"/>
                              </a:rPr>
                              <m:t>𝑁</m:t>
                            </m:r>
                          </m:e>
                          <m:sub>
                            <m:r>
                              <a:rPr lang="en-US" altLang="zh-CN" sz="1200" i="1">
                                <a:solidFill>
                                  <a:schemeClr val="bg1"/>
                                </a:solidFill>
                                <a:latin typeface="Cambria Math" panose="02040503050406030204" pitchFamily="18" charset="0"/>
                                <a:ea typeface="微软雅黑" panose="020B0503020204020204" pitchFamily="34" charset="-122"/>
                                <a:cs typeface="Arial" panose="020B0604020202020204" pitchFamily="34" charset="0"/>
                              </a:rPr>
                              <m:t>h</m:t>
                            </m:r>
                          </m:sub>
                        </m:sSub>
                        <m:r>
                          <a:rPr lang="en-US" altLang="zh-CN" sz="1200" i="1">
                            <a:solidFill>
                              <a:schemeClr val="bg1"/>
                            </a:solidFill>
                            <a:latin typeface="Cambria Math" panose="02040503050406030204" pitchFamily="18" charset="0"/>
                            <a:ea typeface="微软雅黑" panose="020B0503020204020204" pitchFamily="34" charset="-122"/>
                            <a:cs typeface="Arial" panose="020B0604020202020204" pitchFamily="34" charset="0"/>
                          </a:rPr>
                          <m:t>|</m:t>
                        </m:r>
                      </m:sup>
                    </m:sSup>
                  </m:oMath>
                </a14:m>
                <a:r>
                  <a:rPr lang="en-US" altLang="zh-CN" sz="12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，计算量</a:t>
                </a:r>
                <a:r>
                  <a:rPr lang="zh-CN" altLang="en-US"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巨大。</a:t>
                </a:r>
                <a:endParaRPr kumimoji="0" lang="en-US" altLang="zh-CN" sz="12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596452" y="3983943"/>
                <a:ext cx="7351312" cy="473206"/>
              </a:xfrm>
              <a:prstGeom prst="rect">
                <a:avLst/>
              </a:prstGeom>
              <a:blipFill rotWithShape="0">
                <a:blip r:embed="rId15"/>
                <a:stretch>
                  <a:fillRect l="-83" t="-1299" r="-2073" b="-10390"/>
                </a:stretch>
              </a:blipFill>
            </p:spPr>
            <p:txBody>
              <a:bodyPr/>
              <a:lstStyle/>
              <a:p>
                <a:r>
                  <a:rPr lang="zh-CN" altLang="en-US">
                    <a:noFill/>
                  </a:rPr>
                  <a:t> </a:t>
                </a:r>
              </a:p>
            </p:txBody>
          </p:sp>
        </mc:Fallback>
      </mc:AlternateContent>
      <p:sp>
        <p:nvSpPr>
          <p:cNvPr id="16" name="文本框 15"/>
          <p:cNvSpPr txBox="1"/>
          <p:nvPr/>
        </p:nvSpPr>
        <p:spPr>
          <a:xfrm>
            <a:off x="553756" y="2935893"/>
            <a:ext cx="4633584" cy="276999"/>
          </a:xfrm>
          <a:prstGeom prst="rect">
            <a:avLst/>
          </a:prstGeom>
          <a:noFill/>
        </p:spPr>
        <p:txBody>
          <a:bodyPr wrap="square" rtlCol="0">
            <a:spAutoFit/>
          </a:bodyPr>
          <a:lstStyle/>
          <a:p>
            <a:pPr lvl="0" algn="ju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因此，可将对数似然梯度函数写成期望的形式：</a:t>
            </a:r>
            <a:endPar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17" name="对象 16"/>
          <p:cNvGraphicFramePr>
            <a:graphicFrameLocks noChangeAspect="1"/>
          </p:cNvGraphicFramePr>
          <p:nvPr>
            <p:extLst>
              <p:ext uri="{D42A27DB-BD31-4B8C-83A1-F6EECF244321}">
                <p14:modId xmlns:p14="http://schemas.microsoft.com/office/powerpoint/2010/main" val="4076195453"/>
              </p:ext>
            </p:extLst>
          </p:nvPr>
        </p:nvGraphicFramePr>
        <p:xfrm>
          <a:off x="2712961" y="3270199"/>
          <a:ext cx="3608387" cy="550862"/>
        </p:xfrm>
        <a:graphic>
          <a:graphicData uri="http://schemas.openxmlformats.org/presentationml/2006/ole">
            <mc:AlternateContent xmlns:mc="http://schemas.openxmlformats.org/markup-compatibility/2006">
              <mc:Choice xmlns:v="urn:schemas-microsoft-com:vml" Requires="v">
                <p:oleObj spid="_x0000_s29000" name="Equation" r:id="rId16" imgW="2743200" imgH="419040" progId="Equation.DSMT4">
                  <p:embed/>
                </p:oleObj>
              </mc:Choice>
              <mc:Fallback>
                <p:oleObj name="Equation" r:id="rId16" imgW="2743200" imgH="419040" progId="Equation.DSMT4">
                  <p:embed/>
                  <p:pic>
                    <p:nvPicPr>
                      <p:cNvPr id="0" name=""/>
                      <p:cNvPicPr/>
                      <p:nvPr/>
                    </p:nvPicPr>
                    <p:blipFill>
                      <a:blip r:embed="rId17"/>
                      <a:stretch>
                        <a:fillRect/>
                      </a:stretch>
                    </p:blipFill>
                    <p:spPr>
                      <a:xfrm>
                        <a:off x="2712961" y="3270199"/>
                        <a:ext cx="3608387" cy="550862"/>
                      </a:xfrm>
                      <a:prstGeom prst="rect">
                        <a:avLst/>
                      </a:prstGeom>
                    </p:spPr>
                  </p:pic>
                </p:oleObj>
              </mc:Fallback>
            </mc:AlternateContent>
          </a:graphicData>
        </a:graphic>
      </p:graphicFrame>
    </p:spTree>
    <p:extLst>
      <p:ext uri="{BB962C8B-B14F-4D97-AF65-F5344CB8AC3E}">
        <p14:creationId xmlns:p14="http://schemas.microsoft.com/office/powerpoint/2010/main" val="3514703902"/>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solidFill>
                <a:srgbClr val="FFFFFF"/>
              </a:solidFill>
            </a:endParaRPr>
          </a:p>
        </p:txBody>
      </p:sp>
      <p:sp>
        <p:nvSpPr>
          <p:cNvPr id="9" name="文本框 83"/>
          <p:cNvSpPr txBox="1">
            <a:spLocks noChangeArrowheads="1"/>
          </p:cNvSpPr>
          <p:nvPr/>
        </p:nvSpPr>
        <p:spPr bwMode="auto">
          <a:xfrm>
            <a:off x="624735" y="295208"/>
            <a:ext cx="1980029" cy="400110"/>
          </a:xfrm>
          <a:prstGeom prst="rect">
            <a:avLst/>
          </a:prstGeom>
          <a:noFill/>
          <a:ln w="9525">
            <a:noFill/>
            <a:miter lim="800000"/>
            <a:headEnd/>
            <a:tailEnd/>
          </a:ln>
        </p:spPr>
        <p:txBody>
          <a:bodyPr wrap="none">
            <a:spAutoFit/>
          </a:bodyPr>
          <a:lstStyle/>
          <a:p>
            <a:pPr>
              <a:defRPr/>
            </a:pPr>
            <a:r>
              <a:rPr lang="zh-CN" altLang="en-US" sz="2000" dirty="0" smtClean="0">
                <a:solidFill>
                  <a:srgbClr val="FFFFFF"/>
                </a:solidFill>
                <a:latin typeface="Century Gothic"/>
                <a:ea typeface="微软雅黑" pitchFamily="34" charset="-122"/>
              </a:rPr>
              <a:t>受限玻尔兹曼机</a:t>
            </a:r>
            <a:endParaRPr lang="zh-CN" altLang="en-US" sz="2000" dirty="0">
              <a:solidFill>
                <a:srgbClr val="FFFFFF"/>
              </a:solidFill>
              <a:latin typeface="Century Gothic"/>
              <a:ea typeface="微软雅黑" pitchFamily="34" charset="-122"/>
            </a:endParaRPr>
          </a:p>
        </p:txBody>
      </p:sp>
      <p:sp>
        <p:nvSpPr>
          <p:cNvPr id="16" name="文本框 15"/>
          <p:cNvSpPr txBox="1"/>
          <p:nvPr/>
        </p:nvSpPr>
        <p:spPr>
          <a:xfrm>
            <a:off x="533822" y="1407203"/>
            <a:ext cx="4633584" cy="276999"/>
          </a:xfrm>
          <a:prstGeom prst="rect">
            <a:avLst/>
          </a:prstGeom>
          <a:noFill/>
        </p:spPr>
        <p:txBody>
          <a:bodyPr wrap="square" rtlCol="0">
            <a:spAutoFit/>
          </a:bodyPr>
          <a:lstStyle/>
          <a:p>
            <a:pPr algn="just">
              <a:defRPr/>
            </a:pPr>
            <a:r>
              <a:rPr lang="zh-CN" altLang="en-US" sz="1200" dirty="0" smtClean="0">
                <a:solidFill>
                  <a:srgbClr val="212121"/>
                </a:solidFill>
                <a:latin typeface="微软雅黑" panose="020B0503020204020204" pitchFamily="34" charset="-122"/>
                <a:ea typeface="微软雅黑" panose="020B0503020204020204" pitchFamily="34" charset="-122"/>
              </a:rPr>
              <a:t>将参数分开来看，先将</a:t>
            </a:r>
            <a:r>
              <a:rPr lang="el-GR" altLang="zh-CN" sz="1200" dirty="0">
                <a:solidFill>
                  <a:srgbClr val="212121"/>
                </a:solidFill>
                <a:latin typeface="微软雅黑" panose="020B0503020204020204" pitchFamily="34" charset="-122"/>
                <a:ea typeface="微软雅黑" panose="020B0503020204020204" pitchFamily="34" charset="-122"/>
              </a:rPr>
              <a:t>θ</a:t>
            </a:r>
            <a:r>
              <a:rPr lang="zh-CN" altLang="en-US" sz="1200" dirty="0" smtClean="0">
                <a:solidFill>
                  <a:srgbClr val="212121"/>
                </a:solidFill>
                <a:latin typeface="微软雅黑" panose="020B0503020204020204" pitchFamily="34" charset="-122"/>
                <a:ea typeface="微软雅黑" panose="020B0503020204020204" pitchFamily="34" charset="-122"/>
              </a:rPr>
              <a:t>分</a:t>
            </a:r>
            <a:r>
              <a:rPr lang="en-US" altLang="zh-CN" sz="1200" dirty="0" smtClean="0">
                <a:solidFill>
                  <a:srgbClr val="212121"/>
                </a:solidFill>
                <a:latin typeface="微软雅黑" panose="020B0503020204020204" pitchFamily="34" charset="-122"/>
                <a:ea typeface="微软雅黑" panose="020B0503020204020204" pitchFamily="34" charset="-122"/>
              </a:rPr>
              <a:t>3</a:t>
            </a:r>
            <a:r>
              <a:rPr lang="zh-CN" altLang="en-US" sz="1200" dirty="0" smtClean="0">
                <a:solidFill>
                  <a:srgbClr val="212121"/>
                </a:solidFill>
                <a:latin typeface="微软雅黑" panose="020B0503020204020204" pitchFamily="34" charset="-122"/>
                <a:ea typeface="微软雅黑" panose="020B0503020204020204" pitchFamily="34" charset="-122"/>
              </a:rPr>
              <a:t>部分进行求第一项的梯度：</a:t>
            </a:r>
            <a:endParaRPr lang="zh-CN" altLang="en-US" sz="1200" dirty="0">
              <a:solidFill>
                <a:srgbClr val="212121"/>
              </a:solidFill>
              <a:latin typeface="微软雅黑" panose="020B0503020204020204" pitchFamily="34" charset="-122"/>
              <a:ea typeface="微软雅黑" panose="020B0503020204020204" pitchFamily="34" charset="-122"/>
            </a:endParaRPr>
          </a:p>
        </p:txBody>
      </p:sp>
      <p:graphicFrame>
        <p:nvGraphicFramePr>
          <p:cNvPr id="18" name="对象 17"/>
          <p:cNvGraphicFramePr>
            <a:graphicFrameLocks noChangeAspect="1"/>
          </p:cNvGraphicFramePr>
          <p:nvPr>
            <p:extLst>
              <p:ext uri="{D42A27DB-BD31-4B8C-83A1-F6EECF244321}">
                <p14:modId xmlns:p14="http://schemas.microsoft.com/office/powerpoint/2010/main" val="937623878"/>
              </p:ext>
            </p:extLst>
          </p:nvPr>
        </p:nvGraphicFramePr>
        <p:xfrm>
          <a:off x="596452" y="1875946"/>
          <a:ext cx="2769078" cy="2481850"/>
        </p:xfrm>
        <a:graphic>
          <a:graphicData uri="http://schemas.openxmlformats.org/presentationml/2006/ole">
            <mc:AlternateContent xmlns:mc="http://schemas.openxmlformats.org/markup-compatibility/2006">
              <mc:Choice xmlns:v="urn:schemas-microsoft-com:vml" Requires="v">
                <p:oleObj spid="_x0000_s29816" name="Equation" r:id="rId3" imgW="2260440" imgH="2019240" progId="Equation.DSMT4">
                  <p:embed/>
                </p:oleObj>
              </mc:Choice>
              <mc:Fallback>
                <p:oleObj name="Equation" r:id="rId3" imgW="2260440" imgH="2019240" progId="Equation.DSMT4">
                  <p:embed/>
                  <p:pic>
                    <p:nvPicPr>
                      <p:cNvPr id="0" name=""/>
                      <p:cNvPicPr/>
                      <p:nvPr/>
                    </p:nvPicPr>
                    <p:blipFill>
                      <a:blip r:embed="rId4"/>
                      <a:stretch>
                        <a:fillRect/>
                      </a:stretch>
                    </p:blipFill>
                    <p:spPr>
                      <a:xfrm>
                        <a:off x="596452" y="1875946"/>
                        <a:ext cx="2769078" cy="2481850"/>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461801151"/>
              </p:ext>
            </p:extLst>
          </p:nvPr>
        </p:nvGraphicFramePr>
        <p:xfrm>
          <a:off x="3562766" y="1875946"/>
          <a:ext cx="1479379" cy="1293139"/>
        </p:xfrm>
        <a:graphic>
          <a:graphicData uri="http://schemas.openxmlformats.org/presentationml/2006/ole">
            <mc:AlternateContent xmlns:mc="http://schemas.openxmlformats.org/markup-compatibility/2006">
              <mc:Choice xmlns:v="urn:schemas-microsoft-com:vml" Requires="v">
                <p:oleObj spid="_x0000_s29817" name="Equation" r:id="rId5" imgW="1180800" imgH="1028520" progId="Equation.DSMT4">
                  <p:embed/>
                </p:oleObj>
              </mc:Choice>
              <mc:Fallback>
                <p:oleObj name="Equation" r:id="rId5" imgW="1180800" imgH="1028520" progId="Equation.DSMT4">
                  <p:embed/>
                  <p:pic>
                    <p:nvPicPr>
                      <p:cNvPr id="0" name=""/>
                      <p:cNvPicPr/>
                      <p:nvPr/>
                    </p:nvPicPr>
                    <p:blipFill>
                      <a:blip r:embed="rId6"/>
                      <a:stretch>
                        <a:fillRect/>
                      </a:stretch>
                    </p:blipFill>
                    <p:spPr>
                      <a:xfrm>
                        <a:off x="3562766" y="1875946"/>
                        <a:ext cx="1479379" cy="1293139"/>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496383051"/>
              </p:ext>
            </p:extLst>
          </p:nvPr>
        </p:nvGraphicFramePr>
        <p:xfrm>
          <a:off x="6034978" y="1823475"/>
          <a:ext cx="2445141" cy="2534321"/>
        </p:xfrm>
        <a:graphic>
          <a:graphicData uri="http://schemas.openxmlformats.org/presentationml/2006/ole">
            <mc:AlternateContent xmlns:mc="http://schemas.openxmlformats.org/markup-compatibility/2006">
              <mc:Choice xmlns:v="urn:schemas-microsoft-com:vml" Requires="v">
                <p:oleObj spid="_x0000_s29818" name="Equation" r:id="rId7" imgW="1955520" imgH="2019240" progId="Equation.DSMT4">
                  <p:embed/>
                </p:oleObj>
              </mc:Choice>
              <mc:Fallback>
                <p:oleObj name="Equation" r:id="rId7" imgW="1955520" imgH="2019240" progId="Equation.DSMT4">
                  <p:embed/>
                  <p:pic>
                    <p:nvPicPr>
                      <p:cNvPr id="0" name=""/>
                      <p:cNvPicPr/>
                      <p:nvPr/>
                    </p:nvPicPr>
                    <p:blipFill>
                      <a:blip r:embed="rId8"/>
                      <a:stretch>
                        <a:fillRect/>
                      </a:stretch>
                    </p:blipFill>
                    <p:spPr>
                      <a:xfrm>
                        <a:off x="6034978" y="1823475"/>
                        <a:ext cx="2445141" cy="2534321"/>
                      </a:xfrm>
                      <a:prstGeom prst="rect">
                        <a:avLst/>
                      </a:prstGeom>
                    </p:spPr>
                  </p:pic>
                </p:oleObj>
              </mc:Fallback>
            </mc:AlternateContent>
          </a:graphicData>
        </a:graphic>
      </p:graphicFrame>
    </p:spTree>
    <p:extLst>
      <p:ext uri="{BB962C8B-B14F-4D97-AF65-F5344CB8AC3E}">
        <p14:creationId xmlns:p14="http://schemas.microsoft.com/office/powerpoint/2010/main" val="288518871"/>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solidFill>
                <a:srgbClr val="FFFFFF"/>
              </a:solidFill>
            </a:endParaRPr>
          </a:p>
        </p:txBody>
      </p:sp>
      <p:sp>
        <p:nvSpPr>
          <p:cNvPr id="9" name="文本框 83"/>
          <p:cNvSpPr txBox="1">
            <a:spLocks noChangeArrowheads="1"/>
          </p:cNvSpPr>
          <p:nvPr/>
        </p:nvSpPr>
        <p:spPr bwMode="auto">
          <a:xfrm>
            <a:off x="624735" y="295208"/>
            <a:ext cx="1980029" cy="400110"/>
          </a:xfrm>
          <a:prstGeom prst="rect">
            <a:avLst/>
          </a:prstGeom>
          <a:noFill/>
          <a:ln w="9525">
            <a:noFill/>
            <a:miter lim="800000"/>
            <a:headEnd/>
            <a:tailEnd/>
          </a:ln>
        </p:spPr>
        <p:txBody>
          <a:bodyPr wrap="none">
            <a:spAutoFit/>
          </a:bodyPr>
          <a:lstStyle/>
          <a:p>
            <a:pPr>
              <a:defRPr/>
            </a:pPr>
            <a:r>
              <a:rPr lang="zh-CN" altLang="en-US" sz="2000" dirty="0" smtClean="0">
                <a:solidFill>
                  <a:srgbClr val="FFFFFF"/>
                </a:solidFill>
                <a:latin typeface="Century Gothic"/>
                <a:ea typeface="微软雅黑" pitchFamily="34" charset="-122"/>
              </a:rPr>
              <a:t>受限玻尔兹曼机</a:t>
            </a:r>
            <a:endParaRPr lang="zh-CN" altLang="en-US" sz="2000" dirty="0">
              <a:solidFill>
                <a:srgbClr val="FFFFFF"/>
              </a:solidFill>
              <a:latin typeface="Century Gothic"/>
              <a:ea typeface="微软雅黑" pitchFamily="34" charset="-122"/>
            </a:endParaRPr>
          </a:p>
        </p:txBody>
      </p:sp>
      <p:sp>
        <p:nvSpPr>
          <p:cNvPr id="16" name="文本框 15"/>
          <p:cNvSpPr txBox="1"/>
          <p:nvPr/>
        </p:nvSpPr>
        <p:spPr>
          <a:xfrm>
            <a:off x="596452" y="1338310"/>
            <a:ext cx="4633584" cy="276999"/>
          </a:xfrm>
          <a:prstGeom prst="rect">
            <a:avLst/>
          </a:prstGeom>
          <a:noFill/>
        </p:spPr>
        <p:txBody>
          <a:bodyPr wrap="square" rtlCol="0">
            <a:spAutoFit/>
          </a:bodyPr>
          <a:lstStyle/>
          <a:p>
            <a:pPr algn="just">
              <a:defRPr/>
            </a:pPr>
            <a:r>
              <a:rPr lang="zh-CN" altLang="en-US" sz="1200" dirty="0" smtClean="0">
                <a:solidFill>
                  <a:srgbClr val="212121"/>
                </a:solidFill>
                <a:latin typeface="微软雅黑" panose="020B0503020204020204" pitchFamily="34" charset="-122"/>
                <a:ea typeface="微软雅黑" panose="020B0503020204020204" pitchFamily="34" charset="-122"/>
              </a:rPr>
              <a:t>又因为第二项与第一项的联系：</a:t>
            </a:r>
            <a:endParaRPr lang="zh-CN" altLang="en-US" sz="1200" dirty="0">
              <a:solidFill>
                <a:srgbClr val="212121"/>
              </a:solidFill>
              <a:latin typeface="微软雅黑" panose="020B0503020204020204" pitchFamily="34" charset="-122"/>
              <a:ea typeface="微软雅黑" panose="020B0503020204020204" pitchFamily="34" charset="-122"/>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2323526591"/>
              </p:ext>
            </p:extLst>
          </p:nvPr>
        </p:nvGraphicFramePr>
        <p:xfrm>
          <a:off x="1416050" y="1615309"/>
          <a:ext cx="6311900" cy="565150"/>
        </p:xfrm>
        <a:graphic>
          <a:graphicData uri="http://schemas.openxmlformats.org/presentationml/2006/ole">
            <mc:AlternateContent xmlns:mc="http://schemas.openxmlformats.org/markup-compatibility/2006">
              <mc:Choice xmlns:v="urn:schemas-microsoft-com:vml" Requires="v">
                <p:oleObj spid="_x0000_s30860" name="Equation" r:id="rId3" imgW="4800600" imgH="431640" progId="Equation.DSMT4">
                  <p:embed/>
                </p:oleObj>
              </mc:Choice>
              <mc:Fallback>
                <p:oleObj name="Equation" r:id="rId3" imgW="4800600" imgH="431640" progId="Equation.DSMT4">
                  <p:embed/>
                  <p:pic>
                    <p:nvPicPr>
                      <p:cNvPr id="0" name=""/>
                      <p:cNvPicPr/>
                      <p:nvPr/>
                    </p:nvPicPr>
                    <p:blipFill>
                      <a:blip r:embed="rId4"/>
                      <a:stretch>
                        <a:fillRect/>
                      </a:stretch>
                    </p:blipFill>
                    <p:spPr>
                      <a:xfrm>
                        <a:off x="1416050" y="1615309"/>
                        <a:ext cx="6311900" cy="565150"/>
                      </a:xfrm>
                      <a:prstGeom prst="rect">
                        <a:avLst/>
                      </a:prstGeom>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4219862420"/>
              </p:ext>
            </p:extLst>
          </p:nvPr>
        </p:nvGraphicFramePr>
        <p:xfrm>
          <a:off x="2593975" y="2573338"/>
          <a:ext cx="3570288" cy="523875"/>
        </p:xfrm>
        <a:graphic>
          <a:graphicData uri="http://schemas.openxmlformats.org/presentationml/2006/ole">
            <mc:AlternateContent xmlns:mc="http://schemas.openxmlformats.org/markup-compatibility/2006">
              <mc:Choice xmlns:v="urn:schemas-microsoft-com:vml" Requires="v">
                <p:oleObj spid="_x0000_s30861" name="Equation" r:id="rId5" imgW="2768400" imgH="406080" progId="Equation.DSMT4">
                  <p:embed/>
                </p:oleObj>
              </mc:Choice>
              <mc:Fallback>
                <p:oleObj name="Equation" r:id="rId5" imgW="2768400" imgH="406080" progId="Equation.DSMT4">
                  <p:embed/>
                  <p:pic>
                    <p:nvPicPr>
                      <p:cNvPr id="0" name=""/>
                      <p:cNvPicPr/>
                      <p:nvPr/>
                    </p:nvPicPr>
                    <p:blipFill>
                      <a:blip r:embed="rId6"/>
                      <a:stretch>
                        <a:fillRect/>
                      </a:stretch>
                    </p:blipFill>
                    <p:spPr>
                      <a:xfrm>
                        <a:off x="2593975" y="2573338"/>
                        <a:ext cx="3570288" cy="523875"/>
                      </a:xfrm>
                      <a:prstGeom prst="rect">
                        <a:avLst/>
                      </a:prstGeom>
                    </p:spPr>
                  </p:pic>
                </p:oleObj>
              </mc:Fallback>
            </mc:AlternateContent>
          </a:graphicData>
        </a:graphic>
      </p:graphicFrame>
      <p:sp>
        <p:nvSpPr>
          <p:cNvPr id="10" name="文本框 9"/>
          <p:cNvSpPr txBox="1"/>
          <p:nvPr/>
        </p:nvSpPr>
        <p:spPr>
          <a:xfrm>
            <a:off x="596452" y="2318958"/>
            <a:ext cx="4633584" cy="276999"/>
          </a:xfrm>
          <a:prstGeom prst="rect">
            <a:avLst/>
          </a:prstGeom>
          <a:noFill/>
        </p:spPr>
        <p:txBody>
          <a:bodyPr wrap="square" rtlCol="0">
            <a:spAutoFit/>
          </a:bodyPr>
          <a:lstStyle/>
          <a:p>
            <a:pPr algn="just">
              <a:defRPr/>
            </a:pPr>
            <a:r>
              <a:rPr lang="zh-CN" altLang="en-US" sz="1200" dirty="0" smtClean="0">
                <a:solidFill>
                  <a:srgbClr val="212121"/>
                </a:solidFill>
                <a:latin typeface="微软雅黑" panose="020B0503020204020204" pitchFamily="34" charset="-122"/>
                <a:ea typeface="微软雅黑" panose="020B0503020204020204" pitchFamily="34" charset="-122"/>
              </a:rPr>
              <a:t>所以完整的对数似然梯度为：</a:t>
            </a:r>
            <a:endParaRPr lang="zh-CN" altLang="en-US" sz="1200" dirty="0">
              <a:solidFill>
                <a:srgbClr val="212121"/>
              </a:solidFill>
              <a:latin typeface="微软雅黑" panose="020B0503020204020204" pitchFamily="34" charset="-122"/>
              <a:ea typeface="微软雅黑" panose="020B0503020204020204" pitchFamily="34" charset="-122"/>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2633598559"/>
              </p:ext>
            </p:extLst>
          </p:nvPr>
        </p:nvGraphicFramePr>
        <p:xfrm>
          <a:off x="2584450" y="3167063"/>
          <a:ext cx="1916113" cy="508000"/>
        </p:xfrm>
        <a:graphic>
          <a:graphicData uri="http://schemas.openxmlformats.org/presentationml/2006/ole">
            <mc:AlternateContent xmlns:mc="http://schemas.openxmlformats.org/markup-compatibility/2006">
              <mc:Choice xmlns:v="urn:schemas-microsoft-com:vml" Requires="v">
                <p:oleObj spid="_x0000_s30862" name="Equation" r:id="rId7" imgW="1485720" imgH="393480" progId="Equation.DSMT4">
                  <p:embed/>
                </p:oleObj>
              </mc:Choice>
              <mc:Fallback>
                <p:oleObj name="Equation" r:id="rId7" imgW="1485720" imgH="393480" progId="Equation.DSMT4">
                  <p:embed/>
                  <p:pic>
                    <p:nvPicPr>
                      <p:cNvPr id="0" name=""/>
                      <p:cNvPicPr/>
                      <p:nvPr/>
                    </p:nvPicPr>
                    <p:blipFill>
                      <a:blip r:embed="rId8"/>
                      <a:stretch>
                        <a:fillRect/>
                      </a:stretch>
                    </p:blipFill>
                    <p:spPr>
                      <a:xfrm>
                        <a:off x="2584450" y="3167063"/>
                        <a:ext cx="1916113" cy="50800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616765268"/>
              </p:ext>
            </p:extLst>
          </p:nvPr>
        </p:nvGraphicFramePr>
        <p:xfrm>
          <a:off x="2593975" y="3744913"/>
          <a:ext cx="3289300" cy="508000"/>
        </p:xfrm>
        <a:graphic>
          <a:graphicData uri="http://schemas.openxmlformats.org/presentationml/2006/ole">
            <mc:AlternateContent xmlns:mc="http://schemas.openxmlformats.org/markup-compatibility/2006">
              <mc:Choice xmlns:v="urn:schemas-microsoft-com:vml" Requires="v">
                <p:oleObj spid="_x0000_s30863" name="Equation" r:id="rId9" imgW="2552400" imgH="393480" progId="Equation.DSMT4">
                  <p:embed/>
                </p:oleObj>
              </mc:Choice>
              <mc:Fallback>
                <p:oleObj name="Equation" r:id="rId9" imgW="2552400" imgH="393480" progId="Equation.DSMT4">
                  <p:embed/>
                  <p:pic>
                    <p:nvPicPr>
                      <p:cNvPr id="0" name=""/>
                      <p:cNvPicPr/>
                      <p:nvPr/>
                    </p:nvPicPr>
                    <p:blipFill>
                      <a:blip r:embed="rId10"/>
                      <a:stretch>
                        <a:fillRect/>
                      </a:stretch>
                    </p:blipFill>
                    <p:spPr>
                      <a:xfrm>
                        <a:off x="2593975" y="3744913"/>
                        <a:ext cx="3289300" cy="5080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3" name="文本框 12"/>
              <p:cNvSpPr txBox="1"/>
              <p:nvPr/>
            </p:nvSpPr>
            <p:spPr>
              <a:xfrm>
                <a:off x="596451" y="4323279"/>
                <a:ext cx="7564255" cy="288541"/>
              </a:xfrm>
              <a:prstGeom prst="rect">
                <a:avLst/>
              </a:prstGeom>
              <a:solidFill>
                <a:schemeClr val="accent6">
                  <a:lumMod val="50000"/>
                </a:schemeClr>
              </a:solidFill>
            </p:spPr>
            <p:txBody>
              <a:bodyPr wrap="square" rtlCol="0">
                <a:spAutoFit/>
              </a:bodyPr>
              <a:lstStyle/>
              <a:p>
                <a:pPr lvl="0" algn="just">
                  <a:defRPr/>
                </a:pPr>
                <a:r>
                  <a:rPr lang="zh-CN" altLang="en-US"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梯度表达式中关于求和部分的复杂度仍是</a:t>
                </a:r>
                <a14:m>
                  <m:oMath xmlns:m="http://schemas.openxmlformats.org/officeDocument/2006/math">
                    <m:sSup>
                      <m:sSupPr>
                        <m:ctrlPr>
                          <a:rPr lang="en-US" altLang="zh-CN" sz="1200" i="1" smtClean="0">
                            <a:solidFill>
                              <a:schemeClr val="bg1"/>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1200" i="1">
                            <a:solidFill>
                              <a:schemeClr val="bg1"/>
                            </a:solidFill>
                            <a:latin typeface="Cambria Math" panose="02040503050406030204" pitchFamily="18" charset="0"/>
                            <a:ea typeface="微软雅黑" panose="020B0503020204020204" pitchFamily="34" charset="-122"/>
                            <a:cs typeface="Arial" panose="020B0604020202020204" pitchFamily="34" charset="0"/>
                          </a:rPr>
                          <m:t>2</m:t>
                        </m:r>
                      </m:e>
                      <m:sup>
                        <m:d>
                          <m:dPr>
                            <m:begChr m:val="|"/>
                            <m:endChr m:val="|"/>
                            <m:ctrlPr>
                              <a:rPr lang="en-US" altLang="zh-CN" sz="1200" i="1">
                                <a:solidFill>
                                  <a:schemeClr val="bg1"/>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en-US" altLang="zh-CN" sz="1200" i="1">
                                    <a:solidFill>
                                      <a:schemeClr val="bg1"/>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1200" i="1">
                                    <a:solidFill>
                                      <a:schemeClr val="bg1"/>
                                    </a:solidFill>
                                    <a:latin typeface="Cambria Math" panose="02040503050406030204" pitchFamily="18" charset="0"/>
                                    <a:ea typeface="微软雅黑" panose="020B0503020204020204" pitchFamily="34" charset="-122"/>
                                    <a:cs typeface="Arial" panose="020B0604020202020204" pitchFamily="34" charset="0"/>
                                  </a:rPr>
                                  <m:t>𝑁</m:t>
                                </m:r>
                              </m:e>
                              <m:sub>
                                <m:r>
                                  <a:rPr lang="en-US" altLang="zh-CN" sz="1200" i="1">
                                    <a:solidFill>
                                      <a:schemeClr val="bg1"/>
                                    </a:solidFill>
                                    <a:latin typeface="Cambria Math" panose="02040503050406030204" pitchFamily="18" charset="0"/>
                                    <a:ea typeface="微软雅黑" panose="020B0503020204020204" pitchFamily="34" charset="-122"/>
                                    <a:cs typeface="Arial" panose="020B0604020202020204" pitchFamily="34" charset="0"/>
                                  </a:rPr>
                                  <m:t>𝑣</m:t>
                                </m:r>
                              </m:sub>
                            </m:sSub>
                          </m:e>
                        </m:d>
                        <m:r>
                          <a:rPr lang="en-US" altLang="zh-CN" sz="1200" i="1">
                            <a:solidFill>
                              <a:schemeClr val="bg1"/>
                            </a:solidFill>
                            <a:latin typeface="Cambria Math" panose="02040503050406030204" pitchFamily="18" charset="0"/>
                            <a:ea typeface="微软雅黑" panose="020B0503020204020204" pitchFamily="34" charset="-122"/>
                            <a:cs typeface="Arial" panose="020B0604020202020204" pitchFamily="34" charset="0"/>
                          </a:rPr>
                          <m:t>+|</m:t>
                        </m:r>
                        <m:sSub>
                          <m:sSubPr>
                            <m:ctrlPr>
                              <a:rPr lang="en-US" altLang="zh-CN" sz="1200" i="1">
                                <a:solidFill>
                                  <a:schemeClr val="bg1"/>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1200" i="1">
                                <a:solidFill>
                                  <a:schemeClr val="bg1"/>
                                </a:solidFill>
                                <a:latin typeface="Cambria Math" panose="02040503050406030204" pitchFamily="18" charset="0"/>
                                <a:ea typeface="微软雅黑" panose="020B0503020204020204" pitchFamily="34" charset="-122"/>
                                <a:cs typeface="Arial" panose="020B0604020202020204" pitchFamily="34" charset="0"/>
                              </a:rPr>
                              <m:t>𝑁</m:t>
                            </m:r>
                          </m:e>
                          <m:sub>
                            <m:r>
                              <a:rPr lang="en-US" altLang="zh-CN" sz="1200" i="1">
                                <a:solidFill>
                                  <a:schemeClr val="bg1"/>
                                </a:solidFill>
                                <a:latin typeface="Cambria Math" panose="02040503050406030204" pitchFamily="18" charset="0"/>
                                <a:ea typeface="微软雅黑" panose="020B0503020204020204" pitchFamily="34" charset="-122"/>
                                <a:cs typeface="Arial" panose="020B0604020202020204" pitchFamily="34" charset="0"/>
                              </a:rPr>
                              <m:t>h</m:t>
                            </m:r>
                          </m:sub>
                        </m:sSub>
                        <m:r>
                          <a:rPr lang="en-US" altLang="zh-CN" sz="1200" i="1">
                            <a:solidFill>
                              <a:schemeClr val="bg1"/>
                            </a:solidFill>
                            <a:latin typeface="Cambria Math" panose="02040503050406030204" pitchFamily="18" charset="0"/>
                            <a:ea typeface="微软雅黑" panose="020B0503020204020204" pitchFamily="34" charset="-122"/>
                            <a:cs typeface="Arial" panose="020B0604020202020204" pitchFamily="34" charset="0"/>
                          </a:rPr>
                          <m:t>|</m:t>
                        </m:r>
                      </m:sup>
                    </m:sSup>
                  </m:oMath>
                </a14:m>
                <a:r>
                  <a:rPr lang="zh-CN" altLang="en-US" sz="12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，计算量</a:t>
                </a:r>
                <a:r>
                  <a:rPr lang="zh-CN" altLang="en-US"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巨大。</a:t>
                </a:r>
                <a:endParaRPr kumimoji="0" lang="en-US" altLang="zh-CN" sz="12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596451" y="4323279"/>
                <a:ext cx="7564255" cy="288541"/>
              </a:xfrm>
              <a:prstGeom prst="rect">
                <a:avLst/>
              </a:prstGeom>
              <a:blipFill rotWithShape="0">
                <a:blip r:embed="rId11"/>
                <a:stretch>
                  <a:fillRect l="-81" b="-14583"/>
                </a:stretch>
              </a:blipFill>
            </p:spPr>
            <p:txBody>
              <a:bodyPr/>
              <a:lstStyle/>
              <a:p>
                <a:r>
                  <a:rPr lang="zh-CN" altLang="en-US">
                    <a:noFill/>
                  </a:rPr>
                  <a:t> </a:t>
                </a:r>
              </a:p>
            </p:txBody>
          </p:sp>
        </mc:Fallback>
      </mc:AlternateContent>
      <p:sp>
        <p:nvSpPr>
          <p:cNvPr id="14" name="文本框 13"/>
          <p:cNvSpPr txBox="1"/>
          <p:nvPr/>
        </p:nvSpPr>
        <p:spPr>
          <a:xfrm>
            <a:off x="596452" y="4673171"/>
            <a:ext cx="7564255" cy="276999"/>
          </a:xfrm>
          <a:prstGeom prst="rect">
            <a:avLst/>
          </a:prstGeom>
          <a:solidFill>
            <a:schemeClr val="accent6">
              <a:lumMod val="50000"/>
            </a:schemeClr>
          </a:solidFill>
        </p:spPr>
        <p:txBody>
          <a:bodyPr wrap="square" rtlCol="0">
            <a:spAutoFit/>
          </a:body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rPr>
              <a:t>吉布斯采样在这里是可行的，但是</a:t>
            </a:r>
            <a:r>
              <a:rPr lang="zh-CN" altLang="en-US"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需要经过许多步的状态转移才能保证采集到的样本符合目标的真实分布。</a:t>
            </a:r>
            <a:endParaRPr kumimoji="0" lang="en-US" altLang="zh-CN" sz="12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594979247"/>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sp>
        <p:nvSpPr>
          <p:cNvPr id="7" name="文本框 6"/>
          <p:cNvSpPr txBox="1"/>
          <p:nvPr/>
        </p:nvSpPr>
        <p:spPr>
          <a:xfrm>
            <a:off x="4572000" y="3044671"/>
            <a:ext cx="3276600" cy="461665"/>
          </a:xfrm>
          <a:prstGeom prst="rect">
            <a:avLst/>
          </a:prstGeom>
          <a:solidFill>
            <a:schemeClr val="accent6">
              <a:lumMod val="50000"/>
            </a:schemeClr>
          </a:solidFill>
        </p:spPr>
        <p:txBody>
          <a:bodyPr wrap="square" rtlCol="0">
            <a:spAutoFit/>
          </a:body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CD-k</a:t>
            </a:r>
            <a:r>
              <a:rPr kumimoji="0" lang="zh-CN" altLang="en-US" sz="12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思想的核心是将训练样本数据</a:t>
            </a:r>
            <a:r>
              <a:rPr kumimoji="0" lang="en-US" altLang="zh-CN" sz="12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状态</a:t>
            </a:r>
            <a:r>
              <a:rPr kumimoji="0" lang="en-US" altLang="zh-CN" sz="12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作为吉布斯采样的初始值，以减少状态转移的次数。</a:t>
            </a:r>
            <a:endParaRPr kumimoji="0" lang="en-US" altLang="zh-CN" sz="12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69" name="文本框 68"/>
          <p:cNvSpPr txBox="1"/>
          <p:nvPr/>
        </p:nvSpPr>
        <p:spPr>
          <a:xfrm>
            <a:off x="489561" y="2261653"/>
            <a:ext cx="2925869" cy="276999"/>
          </a:xfrm>
          <a:prstGeom prst="rect">
            <a:avLst/>
          </a:prstGeom>
          <a:noFill/>
        </p:spPr>
        <p:txBody>
          <a:bodyPr wrap="square" rtlCol="0">
            <a:spAutoFit/>
          </a:bodyPr>
          <a:lstStyle/>
          <a:p>
            <a:pPr marL="171450" marR="0" lvl="0" indent="-171450" algn="just" defTabSz="4572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第</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k-1</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步时，对于每一个隐藏层单元</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j</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文本框 83"/>
          <p:cNvSpPr txBox="1">
            <a:spLocks noChangeArrowheads="1"/>
          </p:cNvSpPr>
          <p:nvPr/>
        </p:nvSpPr>
        <p:spPr bwMode="auto">
          <a:xfrm>
            <a:off x="624735" y="295208"/>
            <a:ext cx="1210588" cy="400110"/>
          </a:xfrm>
          <a:prstGeom prst="rect">
            <a:avLst/>
          </a:prstGeom>
          <a:noFill/>
          <a:ln w="9525">
            <a:noFill/>
            <a:miter lim="800000"/>
            <a:headEnd/>
            <a:tailEnd/>
          </a:ln>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smtClean="0">
                <a:ln>
                  <a:noFill/>
                </a:ln>
                <a:solidFill>
                  <a:srgbClr val="FFFFFF"/>
                </a:solidFill>
                <a:effectLst/>
                <a:uLnTx/>
                <a:uFillTx/>
                <a:latin typeface="Century Gothic"/>
                <a:ea typeface="微软雅黑" pitchFamily="34" charset="-122"/>
                <a:cs typeface="+mn-cs"/>
              </a:rPr>
              <a:t>对比散度</a:t>
            </a:r>
            <a:endParaRPr kumimoji="0" lang="zh-CN" altLang="en-US" sz="2000" b="0" i="0" u="none" strike="noStrike" kern="1200" cap="none" spc="0" normalizeH="0" baseline="0" noProof="0" dirty="0">
              <a:ln>
                <a:noFill/>
              </a:ln>
              <a:solidFill>
                <a:srgbClr val="FFFFFF"/>
              </a:solidFill>
              <a:effectLst/>
              <a:uLnTx/>
              <a:uFillTx/>
              <a:latin typeface="Century Gothic"/>
              <a:ea typeface="微软雅黑" pitchFamily="34" charset="-122"/>
              <a:cs typeface="+mn-cs"/>
            </a:endParaRPr>
          </a:p>
        </p:txBody>
      </p:sp>
      <p:sp>
        <p:nvSpPr>
          <p:cNvPr id="10" name="文本框 9"/>
          <p:cNvSpPr txBox="1"/>
          <p:nvPr/>
        </p:nvSpPr>
        <p:spPr>
          <a:xfrm>
            <a:off x="826111" y="2538652"/>
            <a:ext cx="582719" cy="276999"/>
          </a:xfrm>
          <a:prstGeom prst="rect">
            <a:avLst/>
          </a:prstGeom>
          <a:noFill/>
        </p:spPr>
        <p:txBody>
          <a:bodyPr wrap="square" rtlCol="0">
            <a:spAutoFit/>
          </a:body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计算</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301952450"/>
              </p:ext>
            </p:extLst>
          </p:nvPr>
        </p:nvGraphicFramePr>
        <p:xfrm>
          <a:off x="1293813" y="2498725"/>
          <a:ext cx="2159000" cy="419100"/>
        </p:xfrm>
        <a:graphic>
          <a:graphicData uri="http://schemas.openxmlformats.org/presentationml/2006/ole">
            <mc:AlternateContent xmlns:mc="http://schemas.openxmlformats.org/markup-compatibility/2006">
              <mc:Choice xmlns:v="urn:schemas-microsoft-com:vml" Requires="v">
                <p:oleObj spid="_x0000_s11843" name="Equation" r:id="rId3" imgW="2158920" imgH="419040" progId="Equation.DSMT4">
                  <p:embed/>
                </p:oleObj>
              </mc:Choice>
              <mc:Fallback>
                <p:oleObj name="Equation" r:id="rId3" imgW="2158920" imgH="419040" progId="Equation.DSMT4">
                  <p:embed/>
                  <p:pic>
                    <p:nvPicPr>
                      <p:cNvPr id="3" name="对象 2"/>
                      <p:cNvPicPr/>
                      <p:nvPr/>
                    </p:nvPicPr>
                    <p:blipFill>
                      <a:blip r:embed="rId4"/>
                      <a:stretch>
                        <a:fillRect/>
                      </a:stretch>
                    </p:blipFill>
                    <p:spPr>
                      <a:xfrm>
                        <a:off x="1293813" y="2498725"/>
                        <a:ext cx="2159000" cy="419100"/>
                      </a:xfrm>
                      <a:prstGeom prst="rect">
                        <a:avLst/>
                      </a:prstGeom>
                    </p:spPr>
                  </p:pic>
                </p:oleObj>
              </mc:Fallback>
            </mc:AlternateContent>
          </a:graphicData>
        </a:graphic>
      </p:graphicFrame>
      <p:sp>
        <p:nvSpPr>
          <p:cNvPr id="11" name="文本框 10"/>
          <p:cNvSpPr txBox="1"/>
          <p:nvPr/>
        </p:nvSpPr>
        <p:spPr>
          <a:xfrm>
            <a:off x="826111" y="2815651"/>
            <a:ext cx="582719" cy="276999"/>
          </a:xfrm>
          <a:prstGeom prst="rect">
            <a:avLst/>
          </a:prstGeom>
          <a:noFill/>
        </p:spPr>
        <p:txBody>
          <a:bodyPr wrap="square" rtlCol="0">
            <a:spAutoFit/>
          </a:body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采样</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2818420712"/>
              </p:ext>
            </p:extLst>
          </p:nvPr>
        </p:nvGraphicFramePr>
        <p:xfrm>
          <a:off x="1293813" y="2856500"/>
          <a:ext cx="1917700" cy="241300"/>
        </p:xfrm>
        <a:graphic>
          <a:graphicData uri="http://schemas.openxmlformats.org/presentationml/2006/ole">
            <mc:AlternateContent xmlns:mc="http://schemas.openxmlformats.org/markup-compatibility/2006">
              <mc:Choice xmlns:v="urn:schemas-microsoft-com:vml" Requires="v">
                <p:oleObj spid="_x0000_s11844" name="Equation" r:id="rId5" imgW="1917360" imgH="241200" progId="Equation.DSMT4">
                  <p:embed/>
                </p:oleObj>
              </mc:Choice>
              <mc:Fallback>
                <p:oleObj name="Equation" r:id="rId5" imgW="1917360" imgH="241200" progId="Equation.DSMT4">
                  <p:embed/>
                  <p:pic>
                    <p:nvPicPr>
                      <p:cNvPr id="12" name="对象 11"/>
                      <p:cNvPicPr/>
                      <p:nvPr/>
                    </p:nvPicPr>
                    <p:blipFill>
                      <a:blip r:embed="rId6"/>
                      <a:stretch>
                        <a:fillRect/>
                      </a:stretch>
                    </p:blipFill>
                    <p:spPr>
                      <a:xfrm>
                        <a:off x="1293813" y="2856500"/>
                        <a:ext cx="1917700" cy="241300"/>
                      </a:xfrm>
                      <a:prstGeom prst="rect">
                        <a:avLst/>
                      </a:prstGeom>
                    </p:spPr>
                  </p:pic>
                </p:oleObj>
              </mc:Fallback>
            </mc:AlternateContent>
          </a:graphicData>
        </a:graphic>
      </p:graphicFrame>
      <p:sp>
        <p:nvSpPr>
          <p:cNvPr id="13" name="文本框 12"/>
          <p:cNvSpPr txBox="1"/>
          <p:nvPr/>
        </p:nvSpPr>
        <p:spPr>
          <a:xfrm>
            <a:off x="489560" y="3110008"/>
            <a:ext cx="2646469" cy="276999"/>
          </a:xfrm>
          <a:prstGeom prst="rect">
            <a:avLst/>
          </a:prstGeom>
          <a:noFill/>
        </p:spPr>
        <p:txBody>
          <a:bodyPr wrap="square" rtlCol="0">
            <a:spAutoFit/>
          </a:bodyPr>
          <a:lstStyle/>
          <a:p>
            <a:pPr marL="171450" marR="0" lvl="0" indent="-171450" algn="just" defTabSz="4572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对于</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k</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步时的每一个可见层单元</a:t>
            </a:r>
            <a:r>
              <a:rPr kumimoji="0" lang="en-US" altLang="zh-CN" sz="1200" b="0" i="0" u="none" strike="noStrike" kern="1200" cap="none" spc="0" normalizeH="0" baseline="0" noProof="0" dirty="0" err="1"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i</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文本框 13"/>
          <p:cNvSpPr txBox="1"/>
          <p:nvPr/>
        </p:nvSpPr>
        <p:spPr>
          <a:xfrm>
            <a:off x="811561" y="3457203"/>
            <a:ext cx="582719" cy="276999"/>
          </a:xfrm>
          <a:prstGeom prst="rect">
            <a:avLst/>
          </a:prstGeom>
          <a:noFill/>
        </p:spPr>
        <p:txBody>
          <a:bodyPr wrap="square" rtlCol="0">
            <a:spAutoFit/>
          </a:body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计算</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文本框 15"/>
          <p:cNvSpPr txBox="1"/>
          <p:nvPr/>
        </p:nvSpPr>
        <p:spPr>
          <a:xfrm>
            <a:off x="826110" y="3765192"/>
            <a:ext cx="582719" cy="276999"/>
          </a:xfrm>
          <a:prstGeom prst="rect">
            <a:avLst/>
          </a:prstGeom>
          <a:noFill/>
        </p:spPr>
        <p:txBody>
          <a:bodyPr wrap="square" rtlCol="0">
            <a:spAutoFit/>
          </a:body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采样</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17" name="对象 16"/>
          <p:cNvGraphicFramePr>
            <a:graphicFrameLocks noChangeAspect="1"/>
          </p:cNvGraphicFramePr>
          <p:nvPr>
            <p:extLst>
              <p:ext uri="{D42A27DB-BD31-4B8C-83A1-F6EECF244321}">
                <p14:modId xmlns:p14="http://schemas.microsoft.com/office/powerpoint/2010/main" val="3483098571"/>
              </p:ext>
            </p:extLst>
          </p:nvPr>
        </p:nvGraphicFramePr>
        <p:xfrm>
          <a:off x="1319930" y="3776663"/>
          <a:ext cx="1739900" cy="241300"/>
        </p:xfrm>
        <a:graphic>
          <a:graphicData uri="http://schemas.openxmlformats.org/presentationml/2006/ole">
            <mc:AlternateContent xmlns:mc="http://schemas.openxmlformats.org/markup-compatibility/2006">
              <mc:Choice xmlns:v="urn:schemas-microsoft-com:vml" Requires="v">
                <p:oleObj spid="_x0000_s11845" name="Equation" r:id="rId7" imgW="1739880" imgH="241200" progId="Equation.DSMT4">
                  <p:embed/>
                </p:oleObj>
              </mc:Choice>
              <mc:Fallback>
                <p:oleObj name="Equation" r:id="rId7" imgW="1739880" imgH="241200" progId="Equation.DSMT4">
                  <p:embed/>
                  <p:pic>
                    <p:nvPicPr>
                      <p:cNvPr id="17" name="对象 16"/>
                      <p:cNvPicPr/>
                      <p:nvPr/>
                    </p:nvPicPr>
                    <p:blipFill>
                      <a:blip r:embed="rId8"/>
                      <a:stretch>
                        <a:fillRect/>
                      </a:stretch>
                    </p:blipFill>
                    <p:spPr>
                      <a:xfrm>
                        <a:off x="1319930" y="3776663"/>
                        <a:ext cx="1739900" cy="241300"/>
                      </a:xfrm>
                      <a:prstGeom prst="rect">
                        <a:avLst/>
                      </a:prstGeom>
                    </p:spPr>
                  </p:pic>
                </p:oleObj>
              </mc:Fallback>
            </mc:AlternateContent>
          </a:graphicData>
        </a:graphic>
      </p:graphicFrame>
      <p:sp>
        <p:nvSpPr>
          <p:cNvPr id="21" name="文本框 20"/>
          <p:cNvSpPr txBox="1"/>
          <p:nvPr/>
        </p:nvSpPr>
        <p:spPr>
          <a:xfrm>
            <a:off x="4572000" y="2423162"/>
            <a:ext cx="3276600" cy="276999"/>
          </a:xfrm>
          <a:prstGeom prst="rect">
            <a:avLst/>
          </a:prstGeom>
          <a:solidFill>
            <a:schemeClr val="accent6">
              <a:lumMod val="50000"/>
            </a:schemeClr>
          </a:solidFill>
        </p:spPr>
        <p:txBody>
          <a:bodyPr wrap="square" rtlCol="0">
            <a:spAutoFit/>
          </a:bodyPr>
          <a:lstStyle/>
          <a:p>
            <a:pPr lvl="0" algn="just">
              <a:defRPr/>
            </a:pPr>
            <a:r>
              <a:rPr lang="en-US" altLang="zh-CN"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K-step Contrastive Divergence (CD-k)</a:t>
            </a:r>
            <a:endParaRPr kumimoji="0" lang="en-US" altLang="zh-CN" sz="12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文本框 21"/>
          <p:cNvSpPr txBox="1"/>
          <p:nvPr/>
        </p:nvSpPr>
        <p:spPr>
          <a:xfrm>
            <a:off x="1605227" y="4070740"/>
            <a:ext cx="754169" cy="276999"/>
          </a:xfrm>
          <a:prstGeom prst="rect">
            <a:avLst/>
          </a:prstGeom>
          <a:noFill/>
        </p:spPr>
        <p:txBody>
          <a:bodyPr wrap="square" rtlCol="0">
            <a:spAutoFit/>
          </a:bodyPr>
          <a:lstStyle/>
          <a:p>
            <a:pPr marR="0" lvl="0" algn="just" defTabSz="457200" rtl="0" eaLnBrk="1" fontAlgn="base" latinLnBrk="0" hangingPunct="1">
              <a:lnSpc>
                <a:spcPct val="100000"/>
              </a:lnSpc>
              <a:spcBef>
                <a:spcPct val="0"/>
              </a:spcBef>
              <a:spcAft>
                <a:spcPct val="0"/>
              </a:spcAft>
              <a:buClrTx/>
              <a:buSzTx/>
              <a:tabLst/>
              <a:defRPr/>
            </a:pPr>
            <a:r>
              <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23" name="文本框 22"/>
          <p:cNvSpPr txBox="1"/>
          <p:nvPr/>
        </p:nvSpPr>
        <p:spPr>
          <a:xfrm>
            <a:off x="496040" y="1295675"/>
            <a:ext cx="8151919" cy="461665"/>
          </a:xfrm>
          <a:prstGeom prst="rect">
            <a:avLst/>
          </a:prstGeom>
          <a:noFill/>
        </p:spPr>
        <p:txBody>
          <a:bodyPr wrap="square" rtlCol="0">
            <a:spAutoFit/>
          </a:body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为了高效近似求解，</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RBM</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采样对比散度</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mn-cs"/>
              </a:rPr>
              <a:t>C</a:t>
            </a:r>
            <a:r>
              <a:rPr kumimoji="0" lang="en-US" altLang="zh-CN" sz="1200" b="0" i="0" u="none" strike="noStrike" kern="1200" cap="none" spc="0" normalizeH="0" baseline="0" noProof="0" dirty="0" err="1" smtClean="0">
                <a:ln>
                  <a:noFill/>
                </a:ln>
                <a:solidFill>
                  <a:srgbClr val="212121"/>
                </a:solidFill>
                <a:effectLst/>
                <a:uLnTx/>
                <a:uFillTx/>
                <a:latin typeface="微软雅黑" panose="020B0503020204020204" pitchFamily="34" charset="-122"/>
                <a:ea typeface="微软雅黑" panose="020B0503020204020204" pitchFamily="34" charset="-122"/>
                <a:cs typeface="+mn-cs"/>
              </a:rPr>
              <a:t>ontrastive</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 Divergence)</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来替换吉布斯采样。因为</a:t>
            </a:r>
            <a:r>
              <a:rPr kumimoji="0" lang="zh-CN" altLang="en-US" sz="1200" b="0" i="0" u="none" strike="noStrike" kern="1200" cap="none" spc="0" normalizeH="0" baseline="0" noProof="0" dirty="0" smtClean="0">
                <a:ln>
                  <a:noFill/>
                </a:ln>
                <a:solidFill>
                  <a:srgbClr val="7030A0"/>
                </a:solidFill>
                <a:effectLst/>
                <a:uLnTx/>
                <a:uFillTx/>
                <a:latin typeface="微软雅黑" panose="020B0503020204020204" pitchFamily="34" charset="-122"/>
                <a:ea typeface="微软雅黑" panose="020B0503020204020204" pitchFamily="34" charset="-122"/>
                <a:cs typeface="+mn-cs"/>
              </a:rPr>
              <a:t>极</a:t>
            </a:r>
            <a:r>
              <a:rPr kumimoji="0" lang="zh-CN" altLang="en-US" sz="12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大似然学习的目标函数等价于</a:t>
            </a:r>
            <a:r>
              <a:rPr kumimoji="0" lang="en-US" altLang="zh-CN" sz="12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KL</a:t>
            </a:r>
            <a:r>
              <a:rPr kumimoji="0" lang="zh-CN" altLang="en-US" sz="1200" b="0" i="0" u="none" strike="noStrike" kern="1200" cap="none" spc="0" normalizeH="0" baseline="0" noProof="0" dirty="0" smtClean="0">
                <a:ln>
                  <a:noFill/>
                </a:ln>
                <a:solidFill>
                  <a:srgbClr val="7030A0"/>
                </a:solidFill>
                <a:effectLst/>
                <a:uLnTx/>
                <a:uFillTx/>
                <a:latin typeface="微软雅黑" panose="020B0503020204020204" pitchFamily="34" charset="-122"/>
                <a:ea typeface="微软雅黑" panose="020B0503020204020204" pitchFamily="34" charset="-122"/>
                <a:cs typeface="+mn-cs"/>
              </a:rPr>
              <a:t>散度</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。每一步的对比散度学习如下：</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p:cNvSpPr txBox="1"/>
          <p:nvPr/>
        </p:nvSpPr>
        <p:spPr>
          <a:xfrm>
            <a:off x="501945" y="1943883"/>
            <a:ext cx="1095123" cy="276999"/>
          </a:xfrm>
          <a:prstGeom prst="rect">
            <a:avLst/>
          </a:prstGeom>
          <a:noFill/>
        </p:spPr>
        <p:txBody>
          <a:bodyPr wrap="square" rtlCol="0">
            <a:spAutoFit/>
          </a:bodyPr>
          <a:lstStyle/>
          <a:p>
            <a:pPr marL="171450" marR="0" lvl="0" indent="-171450" algn="just" defTabSz="4572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初始时：</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625147404"/>
              </p:ext>
            </p:extLst>
          </p:nvPr>
        </p:nvGraphicFramePr>
        <p:xfrm>
          <a:off x="1403350" y="1930400"/>
          <a:ext cx="819150" cy="268288"/>
        </p:xfrm>
        <a:graphic>
          <a:graphicData uri="http://schemas.openxmlformats.org/presentationml/2006/ole">
            <mc:AlternateContent xmlns:mc="http://schemas.openxmlformats.org/markup-compatibility/2006">
              <mc:Choice xmlns:v="urn:schemas-microsoft-com:vml" Requires="v">
                <p:oleObj spid="_x0000_s11846" name="Equation" r:id="rId9" imgW="660240" imgH="215640" progId="Equation.DSMT4">
                  <p:embed/>
                </p:oleObj>
              </mc:Choice>
              <mc:Fallback>
                <p:oleObj name="Equation" r:id="rId9" imgW="660240" imgH="215640" progId="Equation.DSMT4">
                  <p:embed/>
                  <p:pic>
                    <p:nvPicPr>
                      <p:cNvPr id="0" name=""/>
                      <p:cNvPicPr/>
                      <p:nvPr/>
                    </p:nvPicPr>
                    <p:blipFill>
                      <a:blip r:embed="rId10"/>
                      <a:stretch>
                        <a:fillRect/>
                      </a:stretch>
                    </p:blipFill>
                    <p:spPr>
                      <a:xfrm>
                        <a:off x="1403350" y="1930400"/>
                        <a:ext cx="819150" cy="268288"/>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781941493"/>
              </p:ext>
            </p:extLst>
          </p:nvPr>
        </p:nvGraphicFramePr>
        <p:xfrm>
          <a:off x="1293813" y="3365866"/>
          <a:ext cx="2184400" cy="419100"/>
        </p:xfrm>
        <a:graphic>
          <a:graphicData uri="http://schemas.openxmlformats.org/presentationml/2006/ole">
            <mc:AlternateContent xmlns:mc="http://schemas.openxmlformats.org/markup-compatibility/2006">
              <mc:Choice xmlns:v="urn:schemas-microsoft-com:vml" Requires="v">
                <p:oleObj spid="_x0000_s11847" name="Equation" r:id="rId11" imgW="2184120" imgH="419040" progId="Equation.DSMT4">
                  <p:embed/>
                </p:oleObj>
              </mc:Choice>
              <mc:Fallback>
                <p:oleObj name="Equation" r:id="rId11" imgW="2184120" imgH="419040" progId="Equation.DSMT4">
                  <p:embed/>
                  <p:pic>
                    <p:nvPicPr>
                      <p:cNvPr id="0" name=""/>
                      <p:cNvPicPr/>
                      <p:nvPr/>
                    </p:nvPicPr>
                    <p:blipFill>
                      <a:blip r:embed="rId12"/>
                      <a:stretch>
                        <a:fillRect/>
                      </a:stretch>
                    </p:blipFill>
                    <p:spPr>
                      <a:xfrm>
                        <a:off x="1293813" y="3365866"/>
                        <a:ext cx="2184400" cy="419100"/>
                      </a:xfrm>
                      <a:prstGeom prst="rect">
                        <a:avLst/>
                      </a:prstGeom>
                    </p:spPr>
                  </p:pic>
                </p:oleObj>
              </mc:Fallback>
            </mc:AlternateContent>
          </a:graphicData>
        </a:graphic>
      </p:graphicFrame>
    </p:spTree>
    <p:extLst>
      <p:ext uri="{BB962C8B-B14F-4D97-AF65-F5344CB8AC3E}">
        <p14:creationId xmlns:p14="http://schemas.microsoft.com/office/powerpoint/2010/main" val="2886141789"/>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7" name="文本框 6"/>
              <p:cNvSpPr txBox="1"/>
              <p:nvPr/>
            </p:nvSpPr>
            <p:spPr>
              <a:xfrm>
                <a:off x="466511" y="1436399"/>
                <a:ext cx="8151919" cy="284693"/>
              </a:xfrm>
              <a:prstGeom prst="rect">
                <a:avLst/>
              </a:prstGeom>
              <a:noFill/>
            </p:spPr>
            <p:txBody>
              <a:bodyPr wrap="square" rtlCol="0">
                <a:spAutoFit/>
              </a:bodyPr>
              <a:lstStyle/>
              <a:p>
                <a:pPr lvl="0" algn="ju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将初始值</a:t>
                </a:r>
                <a14:m>
                  <m:oMath xmlns:m="http://schemas.openxmlformats.org/officeDocument/2006/math">
                    <m:sSup>
                      <m:sSupPr>
                        <m:ctrlPr>
                          <a:rPr lang="en-US" altLang="zh-CN" sz="1200" i="1">
                            <a:solidFill>
                              <a:srgbClr val="212121"/>
                            </a:solidFill>
                            <a:latin typeface="Cambria Math" panose="02040503050406030204" pitchFamily="18" charset="0"/>
                            <a:ea typeface="微软雅黑" panose="020B0503020204020204" pitchFamily="34" charset="-122"/>
                          </a:rPr>
                        </m:ctrlPr>
                      </m:sSupPr>
                      <m:e>
                        <m:r>
                          <a:rPr lang="en-US" altLang="zh-CN" sz="1200" i="1">
                            <a:solidFill>
                              <a:srgbClr val="212121"/>
                            </a:solidFill>
                            <a:latin typeface="Cambria Math" panose="02040503050406030204" pitchFamily="18" charset="0"/>
                            <a:ea typeface="微软雅黑" panose="020B0503020204020204" pitchFamily="34" charset="-122"/>
                          </a:rPr>
                          <m:t>𝑣</m:t>
                        </m:r>
                      </m:e>
                      <m:sup>
                        <m:r>
                          <a:rPr lang="en-US" altLang="zh-CN" sz="1200" b="0" i="1" smtClean="0">
                            <a:solidFill>
                              <a:srgbClr val="212121"/>
                            </a:solidFill>
                            <a:latin typeface="Cambria Math" panose="02040503050406030204" pitchFamily="18" charset="0"/>
                            <a:ea typeface="微软雅黑" panose="020B0503020204020204" pitchFamily="34" charset="-122"/>
                          </a:rPr>
                          <m:t>(0)</m:t>
                        </m:r>
                      </m:sup>
                    </m:sSup>
                  </m:oMath>
                </a14:m>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以及</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k</a:t>
                </a:r>
                <a:r>
                  <a:rPr lang="zh-CN" altLang="en-US" sz="1200" dirty="0" smtClean="0">
                    <a:solidFill>
                      <a:srgbClr val="212121"/>
                    </a:solidFill>
                    <a:latin typeface="微软雅黑" panose="020B0503020204020204" pitchFamily="34" charset="-122"/>
                    <a:ea typeface="微软雅黑" panose="020B0503020204020204" pitchFamily="34" charset="-122"/>
                  </a:rPr>
                  <a:t>步采样之后的</a:t>
                </a:r>
                <a14:m>
                  <m:oMath xmlns:m="http://schemas.openxmlformats.org/officeDocument/2006/math">
                    <m:sSup>
                      <m:sSupPr>
                        <m:ctrlPr>
                          <a:rPr lang="en-US" altLang="zh-CN" sz="1200" i="1" smtClean="0">
                            <a:solidFill>
                              <a:srgbClr val="212121"/>
                            </a:solidFill>
                            <a:latin typeface="Cambria Math" panose="02040503050406030204" pitchFamily="18" charset="0"/>
                            <a:ea typeface="微软雅黑" panose="020B0503020204020204" pitchFamily="34" charset="-122"/>
                          </a:rPr>
                        </m:ctrlPr>
                      </m:sSupPr>
                      <m:e>
                        <m:r>
                          <a:rPr lang="en-US" altLang="zh-CN" sz="1200" b="0" i="1" smtClean="0">
                            <a:solidFill>
                              <a:srgbClr val="212121"/>
                            </a:solidFill>
                            <a:latin typeface="Cambria Math" panose="02040503050406030204" pitchFamily="18" charset="0"/>
                            <a:ea typeface="微软雅黑" panose="020B0503020204020204" pitchFamily="34" charset="-122"/>
                          </a:rPr>
                          <m:t>𝑣</m:t>
                        </m:r>
                      </m:e>
                      <m:sup>
                        <m:r>
                          <a:rPr lang="en-US" altLang="zh-CN" sz="1200" b="0" i="1" smtClean="0">
                            <a:solidFill>
                              <a:srgbClr val="212121"/>
                            </a:solidFill>
                            <a:latin typeface="Cambria Math" panose="02040503050406030204" pitchFamily="18" charset="0"/>
                            <a:ea typeface="微软雅黑" panose="020B0503020204020204" pitchFamily="34" charset="-122"/>
                          </a:rPr>
                          <m:t>(</m:t>
                        </m:r>
                        <m:r>
                          <a:rPr lang="en-US" altLang="zh-CN" sz="1200" b="0" i="1" smtClean="0">
                            <a:solidFill>
                              <a:srgbClr val="212121"/>
                            </a:solidFill>
                            <a:latin typeface="Cambria Math" panose="02040503050406030204" pitchFamily="18" charset="0"/>
                            <a:ea typeface="微软雅黑" panose="020B0503020204020204" pitchFamily="34" charset="-122"/>
                          </a:rPr>
                          <m:t>𝑘</m:t>
                        </m:r>
                        <m:r>
                          <a:rPr lang="en-US" altLang="zh-CN" sz="1200" b="0" i="1" smtClean="0">
                            <a:solidFill>
                              <a:srgbClr val="212121"/>
                            </a:solidFill>
                            <a:latin typeface="Cambria Math" panose="02040503050406030204" pitchFamily="18" charset="0"/>
                            <a:ea typeface="微软雅黑" panose="020B0503020204020204" pitchFamily="34" charset="-122"/>
                          </a:rPr>
                          <m:t>)</m:t>
                        </m:r>
                      </m:sup>
                    </m:sSup>
                  </m:oMath>
                </a14:m>
                <a:r>
                  <a:rPr lang="zh-CN" altLang="en-US" sz="1200" dirty="0" smtClean="0">
                    <a:solidFill>
                      <a:srgbClr val="212121"/>
                    </a:solidFill>
                    <a:latin typeface="微软雅黑" panose="020B0503020204020204" pitchFamily="34" charset="-122"/>
                    <a:ea typeface="微软雅黑" panose="020B0503020204020204" pitchFamily="34" charset="-122"/>
                  </a:rPr>
                  <a:t>带入到梯度更新表达式中</a:t>
                </a:r>
                <a:r>
                  <a:rPr lang="zh-CN" altLang="en-US" sz="1200" noProof="0" dirty="0" smtClean="0">
                    <a:solidFill>
                      <a:srgbClr val="212121"/>
                    </a:solidFill>
                    <a:latin typeface="微软雅黑" panose="020B0503020204020204" pitchFamily="34" charset="-122"/>
                    <a:ea typeface="微软雅黑" panose="020B0503020204020204" pitchFamily="34" charset="-122"/>
                  </a:rPr>
                  <a:t>：</a:t>
                </a:r>
                <a:endPar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466511" y="1436399"/>
                <a:ext cx="8151919" cy="284693"/>
              </a:xfrm>
              <a:prstGeom prst="rect">
                <a:avLst/>
              </a:prstGeom>
              <a:blipFill rotWithShape="0">
                <a:blip r:embed="rId3"/>
                <a:stretch>
                  <a:fillRect l="-75" b="-17391"/>
                </a:stretch>
              </a:blipFill>
            </p:spPr>
            <p:txBody>
              <a:bodyPr/>
              <a:lstStyle/>
              <a:p>
                <a:r>
                  <a:rPr lang="zh-CN" altLang="en-US">
                    <a:noFill/>
                  </a:rPr>
                  <a:t> </a:t>
                </a:r>
              </a:p>
            </p:txBody>
          </p:sp>
        </mc:Fallback>
      </mc:AlternateContent>
      <p:sp>
        <p:nvSpPr>
          <p:cNvPr id="9" name="文本框 83"/>
          <p:cNvSpPr txBox="1">
            <a:spLocks noChangeArrowheads="1"/>
          </p:cNvSpPr>
          <p:nvPr/>
        </p:nvSpPr>
        <p:spPr bwMode="auto">
          <a:xfrm>
            <a:off x="624735" y="295208"/>
            <a:ext cx="1210588" cy="400110"/>
          </a:xfrm>
          <a:prstGeom prst="rect">
            <a:avLst/>
          </a:prstGeom>
          <a:noFill/>
          <a:ln w="9525">
            <a:noFill/>
            <a:miter lim="800000"/>
            <a:headEnd/>
            <a:tailEnd/>
          </a:ln>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smtClean="0">
                <a:ln>
                  <a:noFill/>
                </a:ln>
                <a:solidFill>
                  <a:srgbClr val="FFFFFF"/>
                </a:solidFill>
                <a:effectLst/>
                <a:uLnTx/>
                <a:uFillTx/>
                <a:latin typeface="Century Gothic"/>
                <a:ea typeface="微软雅黑" pitchFamily="34" charset="-122"/>
                <a:cs typeface="+mn-cs"/>
              </a:rPr>
              <a:t>对比散度</a:t>
            </a:r>
            <a:endParaRPr kumimoji="0" lang="zh-CN" altLang="en-US" sz="2000" b="0" i="0" u="none" strike="noStrike" kern="1200" cap="none" spc="0" normalizeH="0" baseline="0" noProof="0" dirty="0">
              <a:ln>
                <a:noFill/>
              </a:ln>
              <a:solidFill>
                <a:srgbClr val="FFFFFF"/>
              </a:solidFill>
              <a:effectLst/>
              <a:uLnTx/>
              <a:uFillTx/>
              <a:latin typeface="Century Gothic"/>
              <a:ea typeface="微软雅黑" pitchFamily="34" charset="-122"/>
              <a:cs typeface="+mn-cs"/>
            </a:endParaRPr>
          </a:p>
        </p:txBody>
      </p:sp>
      <p:sp>
        <p:nvSpPr>
          <p:cNvPr id="14" name="文本框 13"/>
          <p:cNvSpPr txBox="1"/>
          <p:nvPr/>
        </p:nvSpPr>
        <p:spPr>
          <a:xfrm>
            <a:off x="535685" y="3615177"/>
            <a:ext cx="2733608" cy="276999"/>
          </a:xfrm>
          <a:prstGeom prst="rect">
            <a:avLst/>
          </a:prstGeom>
          <a:solidFill>
            <a:schemeClr val="accent6">
              <a:lumMod val="50000"/>
            </a:schemeClr>
          </a:solidFill>
        </p:spPr>
        <p:txBody>
          <a:bodyPr wrap="square" rtlCol="0">
            <a:spAutoFit/>
          </a:body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rPr>
              <a:t>实践证明：</a:t>
            </a:r>
            <a:r>
              <a:rPr kumimoji="0" lang="en-US" altLang="zh-CN" sz="12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rPr>
              <a:t>k=1</a:t>
            </a:r>
            <a:r>
              <a:rPr kumimoji="0" lang="zh-CN" altLang="en-US" sz="12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rPr>
              <a:t>时效果已经比较好</a:t>
            </a:r>
            <a:endParaRPr kumimoji="0" lang="en-US" altLang="zh-CN" sz="12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文本框 15"/>
          <p:cNvSpPr txBox="1"/>
          <p:nvPr/>
        </p:nvSpPr>
        <p:spPr>
          <a:xfrm>
            <a:off x="487496" y="4033931"/>
            <a:ext cx="5020629" cy="276999"/>
          </a:xfrm>
          <a:prstGeom prst="rect">
            <a:avLst/>
          </a:prstGeom>
          <a:noFill/>
        </p:spPr>
        <p:txBody>
          <a:bodyPr wrap="square" rtlCol="0">
            <a:spAutoFit/>
          </a:bodyPr>
          <a:lstStyle/>
          <a:p>
            <a:pPr marL="0" marR="0" lvl="0" indent="0" algn="just" defTabSz="457200" rtl="0" eaLnBrk="1" fontAlgn="base" latinLnBrk="0" hangingPunct="1">
              <a:lnSpc>
                <a:spcPct val="100000"/>
              </a:lnSpc>
              <a:spcBef>
                <a:spcPct val="0"/>
              </a:spcBef>
              <a:spcAft>
                <a:spcPct val="0"/>
              </a:spcAft>
              <a:buClrTx/>
              <a:buSzTx/>
              <a:buFontTx/>
              <a:buNone/>
              <a:tabLst/>
              <a:defRPr/>
            </a:pP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CD-k</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相当于保持</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马尔科夫链</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序列前</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k</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个样本收敛到对数似然梯度函数上。</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18" name="对象 17"/>
          <p:cNvGraphicFramePr>
            <a:graphicFrameLocks noChangeAspect="1"/>
          </p:cNvGraphicFramePr>
          <p:nvPr>
            <p:extLst>
              <p:ext uri="{D42A27DB-BD31-4B8C-83A1-F6EECF244321}">
                <p14:modId xmlns:p14="http://schemas.microsoft.com/office/powerpoint/2010/main" val="1429154591"/>
              </p:ext>
            </p:extLst>
          </p:nvPr>
        </p:nvGraphicFramePr>
        <p:xfrm>
          <a:off x="2471738" y="1806575"/>
          <a:ext cx="3929062" cy="525463"/>
        </p:xfrm>
        <a:graphic>
          <a:graphicData uri="http://schemas.openxmlformats.org/presentationml/2006/ole">
            <mc:AlternateContent xmlns:mc="http://schemas.openxmlformats.org/markup-compatibility/2006">
              <mc:Choice xmlns:v="urn:schemas-microsoft-com:vml" Requires="v">
                <p:oleObj spid="_x0000_s10513" name="Equation" r:id="rId4" imgW="3047760" imgH="406080" progId="Equation.DSMT4">
                  <p:embed/>
                </p:oleObj>
              </mc:Choice>
              <mc:Fallback>
                <p:oleObj name="Equation" r:id="rId4" imgW="3047760" imgH="406080" progId="Equation.DSMT4">
                  <p:embed/>
                  <p:pic>
                    <p:nvPicPr>
                      <p:cNvPr id="0" name=""/>
                      <p:cNvPicPr/>
                      <p:nvPr/>
                    </p:nvPicPr>
                    <p:blipFill>
                      <a:blip r:embed="rId5"/>
                      <a:stretch>
                        <a:fillRect/>
                      </a:stretch>
                    </p:blipFill>
                    <p:spPr>
                      <a:xfrm>
                        <a:off x="2471738" y="1806575"/>
                        <a:ext cx="3929062" cy="525463"/>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4238724049"/>
              </p:ext>
            </p:extLst>
          </p:nvPr>
        </p:nvGraphicFramePr>
        <p:xfrm>
          <a:off x="2462213" y="2360613"/>
          <a:ext cx="1522412" cy="508000"/>
        </p:xfrm>
        <a:graphic>
          <a:graphicData uri="http://schemas.openxmlformats.org/presentationml/2006/ole">
            <mc:AlternateContent xmlns:mc="http://schemas.openxmlformats.org/markup-compatibility/2006">
              <mc:Choice xmlns:v="urn:schemas-microsoft-com:vml" Requires="v">
                <p:oleObj spid="_x0000_s10514" name="Equation" r:id="rId6" imgW="1180800" imgH="393480" progId="Equation.DSMT4">
                  <p:embed/>
                </p:oleObj>
              </mc:Choice>
              <mc:Fallback>
                <p:oleObj name="Equation" r:id="rId6" imgW="1180800" imgH="393480" progId="Equation.DSMT4">
                  <p:embed/>
                  <p:pic>
                    <p:nvPicPr>
                      <p:cNvPr id="0" name=""/>
                      <p:cNvPicPr/>
                      <p:nvPr/>
                    </p:nvPicPr>
                    <p:blipFill>
                      <a:blip r:embed="rId7"/>
                      <a:stretch>
                        <a:fillRect/>
                      </a:stretch>
                    </p:blipFill>
                    <p:spPr>
                      <a:xfrm>
                        <a:off x="2462213" y="2360613"/>
                        <a:ext cx="1522412" cy="508000"/>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1153176493"/>
              </p:ext>
            </p:extLst>
          </p:nvPr>
        </p:nvGraphicFramePr>
        <p:xfrm>
          <a:off x="2462213" y="2918547"/>
          <a:ext cx="2994025" cy="508000"/>
        </p:xfrm>
        <a:graphic>
          <a:graphicData uri="http://schemas.openxmlformats.org/presentationml/2006/ole">
            <mc:AlternateContent xmlns:mc="http://schemas.openxmlformats.org/markup-compatibility/2006">
              <mc:Choice xmlns:v="urn:schemas-microsoft-com:vml" Requires="v">
                <p:oleObj spid="_x0000_s10515" name="Equation" r:id="rId8" imgW="2323800" imgH="393480" progId="Equation.DSMT4">
                  <p:embed/>
                </p:oleObj>
              </mc:Choice>
              <mc:Fallback>
                <p:oleObj name="Equation" r:id="rId8" imgW="2323800" imgH="393480" progId="Equation.DSMT4">
                  <p:embed/>
                  <p:pic>
                    <p:nvPicPr>
                      <p:cNvPr id="0" name=""/>
                      <p:cNvPicPr/>
                      <p:nvPr/>
                    </p:nvPicPr>
                    <p:blipFill>
                      <a:blip r:embed="rId9"/>
                      <a:stretch>
                        <a:fillRect/>
                      </a:stretch>
                    </p:blipFill>
                    <p:spPr>
                      <a:xfrm>
                        <a:off x="2462213" y="2918547"/>
                        <a:ext cx="2994025" cy="508000"/>
                      </a:xfrm>
                      <a:prstGeom prst="rect">
                        <a:avLst/>
                      </a:prstGeom>
                    </p:spPr>
                  </p:pic>
                </p:oleObj>
              </mc:Fallback>
            </mc:AlternateContent>
          </a:graphicData>
        </a:graphic>
      </p:graphicFrame>
    </p:spTree>
    <p:extLst>
      <p:ext uri="{BB962C8B-B14F-4D97-AF65-F5344CB8AC3E}">
        <p14:creationId xmlns:p14="http://schemas.microsoft.com/office/powerpoint/2010/main" val="561420643"/>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p:nvPr/>
        </p:nvSpPr>
        <p:spPr>
          <a:xfrm flipH="1">
            <a:off x="-1287463" y="0"/>
            <a:ext cx="6102351" cy="5143500"/>
          </a:xfrm>
          <a:custGeom>
            <a:avLst/>
            <a:gdLst/>
            <a:ahLst/>
            <a:cxnLst/>
            <a:rect l="l" t="t" r="r" b="b"/>
            <a:pathLst>
              <a:path w="6103349" h="5143500">
                <a:moveTo>
                  <a:pt x="2211962" y="0"/>
                </a:moveTo>
                <a:lnTo>
                  <a:pt x="3342730" y="0"/>
                </a:lnTo>
                <a:lnTo>
                  <a:pt x="3891387" y="0"/>
                </a:lnTo>
                <a:lnTo>
                  <a:pt x="6103349" y="0"/>
                </a:lnTo>
                <a:lnTo>
                  <a:pt x="6103349" y="5143500"/>
                </a:lnTo>
                <a:lnTo>
                  <a:pt x="3342730" y="5143500"/>
                </a:lnTo>
                <a:lnTo>
                  <a:pt x="0" y="5143500"/>
                </a:lnTo>
                <a:close/>
              </a:path>
            </a:pathLst>
          </a:cu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solidFill>
                <a:prstClr val="white"/>
              </a:solidFill>
              <a:latin typeface="Calibri"/>
              <a:ea typeface="宋体"/>
            </a:endParaRPr>
          </a:p>
        </p:txBody>
      </p:sp>
      <p:sp>
        <p:nvSpPr>
          <p:cNvPr id="15364" name="矩形 4"/>
          <p:cNvSpPr>
            <a:spLocks noChangeArrowheads="1"/>
          </p:cNvSpPr>
          <p:nvPr/>
        </p:nvSpPr>
        <p:spPr bwMode="auto">
          <a:xfrm>
            <a:off x="171814" y="2337872"/>
            <a:ext cx="1877437" cy="461665"/>
          </a:xfrm>
          <a:prstGeom prst="rect">
            <a:avLst/>
          </a:prstGeom>
          <a:noFill/>
          <a:ln w="9525">
            <a:noFill/>
            <a:miter lim="800000"/>
            <a:headEnd/>
            <a:tailEnd/>
          </a:ln>
        </p:spPr>
        <p:txBody>
          <a:bodyPr wrap="none">
            <a:spAutoFit/>
          </a:bodyPr>
          <a:lstStyle/>
          <a:p>
            <a:pPr algn="r"/>
            <a:r>
              <a:rPr kumimoji="1" lang="en-US" altLang="zh-CN" sz="2400" b="1"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CONTENTS</a:t>
            </a:r>
            <a:endParaRPr lang="zh-CN" altLang="en-US" sz="2400" b="1"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5365" name="矩形 6"/>
          <p:cNvSpPr>
            <a:spLocks noChangeArrowheads="1"/>
          </p:cNvSpPr>
          <p:nvPr/>
        </p:nvSpPr>
        <p:spPr bwMode="auto">
          <a:xfrm>
            <a:off x="5933519" y="1143840"/>
            <a:ext cx="1809750" cy="369332"/>
          </a:xfrm>
          <a:prstGeom prst="rect">
            <a:avLst/>
          </a:prstGeom>
          <a:noFill/>
          <a:ln w="9525">
            <a:noFill/>
            <a:miter lim="800000"/>
            <a:headEnd/>
            <a:tailEnd/>
          </a:ln>
        </p:spPr>
        <p:txBody>
          <a:bodyPr wrap="square">
            <a:spAutoFit/>
          </a:bodyPr>
          <a:lstStyle/>
          <a:p>
            <a:pPr algn="r"/>
            <a:r>
              <a:rPr lang="zh-CN" altLang="en-US" dirty="0" smtClean="0">
                <a:solidFill>
                  <a:srgbClr val="FFFFFF"/>
                </a:solidFill>
                <a:latin typeface="+mn-ea"/>
                <a:ea typeface="+mn-ea"/>
                <a:cs typeface="Arial Unicode MS" panose="020B0604020202020204" pitchFamily="34" charset="-122"/>
              </a:rPr>
              <a:t>受限玻尔兹曼机</a:t>
            </a:r>
            <a:endParaRPr lang="zh-CN" altLang="en-US" dirty="0">
              <a:solidFill>
                <a:srgbClr val="FFFFFF"/>
              </a:solidFill>
              <a:latin typeface="+mn-ea"/>
              <a:ea typeface="+mn-ea"/>
              <a:cs typeface="Arial Unicode MS" panose="020B0604020202020204" pitchFamily="34" charset="-122"/>
            </a:endParaRPr>
          </a:p>
        </p:txBody>
      </p:sp>
      <p:sp>
        <p:nvSpPr>
          <p:cNvPr id="8" name="椭圆 7"/>
          <p:cNvSpPr/>
          <p:nvPr/>
        </p:nvSpPr>
        <p:spPr>
          <a:xfrm>
            <a:off x="4209242" y="1242048"/>
            <a:ext cx="169863" cy="169863"/>
          </a:xfrm>
          <a:prstGeom prst="ellipse">
            <a:avLst/>
          </a:prstGeom>
          <a:solidFill>
            <a:srgbClr val="FB9460"/>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solidFill>
                <a:prstClr val="white"/>
              </a:solidFill>
              <a:ea typeface="宋体"/>
            </a:endParaRPr>
          </a:p>
        </p:txBody>
      </p:sp>
      <p:sp>
        <p:nvSpPr>
          <p:cNvPr id="15367" name="矩形 8"/>
          <p:cNvSpPr>
            <a:spLocks noChangeArrowheads="1"/>
          </p:cNvSpPr>
          <p:nvPr/>
        </p:nvSpPr>
        <p:spPr bwMode="auto">
          <a:xfrm>
            <a:off x="4574184" y="1115012"/>
            <a:ext cx="1082348" cy="400110"/>
          </a:xfrm>
          <a:prstGeom prst="rect">
            <a:avLst/>
          </a:prstGeom>
          <a:noFill/>
          <a:ln w="9525">
            <a:noFill/>
            <a:miter lim="800000"/>
            <a:headEnd/>
            <a:tailEnd/>
          </a:ln>
        </p:spPr>
        <p:txBody>
          <a:bodyPr wrap="none" anchor="ctr">
            <a:spAutoFit/>
          </a:bodyPr>
          <a:lstStyle/>
          <a:p>
            <a:pPr algn="r"/>
            <a:r>
              <a:rPr kumimoji="1" lang="en-US" altLang="zh-CN" sz="20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PART </a:t>
            </a:r>
            <a:r>
              <a:rPr kumimoji="1" lang="en-US" altLang="zh-CN" sz="2000" dirty="0"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1</a:t>
            </a:r>
            <a:endParaRPr lang="zh-CN" altLang="en-US" sz="20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5368" name="矩形 10"/>
          <p:cNvSpPr>
            <a:spLocks noChangeArrowheads="1"/>
          </p:cNvSpPr>
          <p:nvPr/>
        </p:nvSpPr>
        <p:spPr bwMode="auto">
          <a:xfrm>
            <a:off x="5933519" y="1854763"/>
            <a:ext cx="2233054" cy="369332"/>
          </a:xfrm>
          <a:prstGeom prst="rect">
            <a:avLst/>
          </a:prstGeom>
          <a:noFill/>
          <a:ln w="9525">
            <a:noFill/>
            <a:miter lim="800000"/>
            <a:headEnd/>
            <a:tailEnd/>
          </a:ln>
        </p:spPr>
        <p:txBody>
          <a:bodyPr wrap="square">
            <a:spAutoFit/>
          </a:bodyPr>
          <a:lstStyle/>
          <a:p>
            <a:pPr algn="r"/>
            <a:r>
              <a:rPr lang="en-US" altLang="zh-CN" dirty="0"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Replicated Softmax</a:t>
            </a:r>
            <a:endParaRPr lang="zh-CN" altLang="en-US"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2" name="椭圆 11"/>
          <p:cNvSpPr/>
          <p:nvPr/>
        </p:nvSpPr>
        <p:spPr>
          <a:xfrm>
            <a:off x="4209242" y="1961186"/>
            <a:ext cx="169863" cy="169862"/>
          </a:xfrm>
          <a:prstGeom prst="ellipse">
            <a:avLst/>
          </a:prstGeom>
          <a:solidFill>
            <a:srgbClr val="FB9460"/>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solidFill>
                <a:prstClr val="white"/>
              </a:solidFill>
              <a:ea typeface="宋体"/>
            </a:endParaRPr>
          </a:p>
        </p:txBody>
      </p:sp>
      <p:sp>
        <p:nvSpPr>
          <p:cNvPr id="15370" name="矩形 12"/>
          <p:cNvSpPr>
            <a:spLocks noChangeArrowheads="1"/>
          </p:cNvSpPr>
          <p:nvPr/>
        </p:nvSpPr>
        <p:spPr bwMode="auto">
          <a:xfrm>
            <a:off x="4574184" y="1834150"/>
            <a:ext cx="1082348" cy="400110"/>
          </a:xfrm>
          <a:prstGeom prst="rect">
            <a:avLst/>
          </a:prstGeom>
          <a:noFill/>
          <a:ln w="9525">
            <a:noFill/>
            <a:miter lim="800000"/>
            <a:headEnd/>
            <a:tailEnd/>
          </a:ln>
        </p:spPr>
        <p:txBody>
          <a:bodyPr wrap="none" anchor="ctr">
            <a:spAutoFit/>
          </a:bodyPr>
          <a:lstStyle/>
          <a:p>
            <a:pPr algn="r"/>
            <a:r>
              <a:rPr kumimoji="1" lang="en-US" altLang="zh-CN" sz="20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PART </a:t>
            </a:r>
            <a:r>
              <a:rPr kumimoji="1" lang="en-US" altLang="zh-CN" sz="2000" dirty="0"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2</a:t>
            </a:r>
            <a:endParaRPr lang="zh-CN" altLang="en-US" sz="20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5371" name="矩形 14"/>
          <p:cNvSpPr>
            <a:spLocks noChangeArrowheads="1"/>
          </p:cNvSpPr>
          <p:nvPr/>
        </p:nvSpPr>
        <p:spPr bwMode="auto">
          <a:xfrm>
            <a:off x="5933519" y="2573901"/>
            <a:ext cx="2812603" cy="369332"/>
          </a:xfrm>
          <a:prstGeom prst="rect">
            <a:avLst/>
          </a:prstGeom>
          <a:noFill/>
          <a:ln w="9525">
            <a:noFill/>
            <a:miter lim="800000"/>
            <a:headEnd/>
            <a:tailEnd/>
          </a:ln>
        </p:spPr>
        <p:txBody>
          <a:bodyPr wrap="square">
            <a:spAutoFit/>
          </a:bodyPr>
          <a:lstStyle/>
          <a:p>
            <a:pPr algn="r"/>
            <a:r>
              <a:rPr lang="en-US" altLang="zh-CN"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Over-Replicated </a:t>
            </a:r>
            <a:r>
              <a:rPr lang="en-US" altLang="zh-CN" dirty="0"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Softmax</a:t>
            </a:r>
            <a:endParaRPr lang="en-US" altLang="zh-CN"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6" name="椭圆 15"/>
          <p:cNvSpPr/>
          <p:nvPr/>
        </p:nvSpPr>
        <p:spPr>
          <a:xfrm>
            <a:off x="4209242" y="2680323"/>
            <a:ext cx="169863" cy="169863"/>
          </a:xfrm>
          <a:prstGeom prst="ellipse">
            <a:avLst/>
          </a:prstGeom>
          <a:solidFill>
            <a:srgbClr val="FB9460"/>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solidFill>
                <a:prstClr val="white"/>
              </a:solidFill>
              <a:ea typeface="宋体"/>
            </a:endParaRPr>
          </a:p>
        </p:txBody>
      </p:sp>
      <p:sp>
        <p:nvSpPr>
          <p:cNvPr id="15373" name="矩形 16"/>
          <p:cNvSpPr>
            <a:spLocks noChangeArrowheads="1"/>
          </p:cNvSpPr>
          <p:nvPr/>
        </p:nvSpPr>
        <p:spPr bwMode="auto">
          <a:xfrm>
            <a:off x="4574184" y="2553287"/>
            <a:ext cx="1082348" cy="400110"/>
          </a:xfrm>
          <a:prstGeom prst="rect">
            <a:avLst/>
          </a:prstGeom>
          <a:noFill/>
          <a:ln w="9525">
            <a:noFill/>
            <a:miter lim="800000"/>
            <a:headEnd/>
            <a:tailEnd/>
          </a:ln>
        </p:spPr>
        <p:txBody>
          <a:bodyPr wrap="none" anchor="ctr">
            <a:spAutoFit/>
          </a:bodyPr>
          <a:lstStyle/>
          <a:p>
            <a:pPr algn="r"/>
            <a:r>
              <a:rPr kumimoji="1" lang="en-US" altLang="zh-CN" sz="20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PART </a:t>
            </a:r>
            <a:r>
              <a:rPr kumimoji="1" lang="en-US" altLang="zh-CN" sz="2000" dirty="0"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3</a:t>
            </a:r>
            <a:endParaRPr lang="zh-CN" altLang="en-US" sz="20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5374" name="矩形 18"/>
          <p:cNvSpPr>
            <a:spLocks noChangeArrowheads="1"/>
          </p:cNvSpPr>
          <p:nvPr/>
        </p:nvSpPr>
        <p:spPr bwMode="auto">
          <a:xfrm>
            <a:off x="5933519" y="3293038"/>
            <a:ext cx="1211262" cy="369888"/>
          </a:xfrm>
          <a:prstGeom prst="rect">
            <a:avLst/>
          </a:prstGeom>
          <a:noFill/>
          <a:ln w="9525">
            <a:noFill/>
            <a:miter lim="800000"/>
            <a:headEnd/>
            <a:tailEnd/>
          </a:ln>
        </p:spPr>
        <p:txBody>
          <a:bodyPr>
            <a:spAutoFit/>
          </a:bodyPr>
          <a:lstStyle/>
          <a:p>
            <a:pPr algn="r"/>
            <a:r>
              <a:rPr lang="zh-CN" altLang="en-US" dirty="0"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相关实验</a:t>
            </a:r>
            <a:endParaRPr lang="zh-CN" altLang="en-US"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0" name="椭圆 19"/>
          <p:cNvSpPr/>
          <p:nvPr/>
        </p:nvSpPr>
        <p:spPr>
          <a:xfrm>
            <a:off x="4209242" y="3399461"/>
            <a:ext cx="169863" cy="169862"/>
          </a:xfrm>
          <a:prstGeom prst="ellipse">
            <a:avLst/>
          </a:prstGeom>
          <a:solidFill>
            <a:srgbClr val="FB9460"/>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solidFill>
                <a:prstClr val="white"/>
              </a:solidFill>
              <a:ea typeface="宋体"/>
            </a:endParaRPr>
          </a:p>
        </p:txBody>
      </p:sp>
      <p:sp>
        <p:nvSpPr>
          <p:cNvPr id="15376" name="矩形 20"/>
          <p:cNvSpPr>
            <a:spLocks noChangeArrowheads="1"/>
          </p:cNvSpPr>
          <p:nvPr/>
        </p:nvSpPr>
        <p:spPr bwMode="auto">
          <a:xfrm>
            <a:off x="4574184" y="3272425"/>
            <a:ext cx="1082348" cy="400110"/>
          </a:xfrm>
          <a:prstGeom prst="rect">
            <a:avLst/>
          </a:prstGeom>
          <a:noFill/>
          <a:ln w="9525">
            <a:noFill/>
            <a:miter lim="800000"/>
            <a:headEnd/>
            <a:tailEnd/>
          </a:ln>
        </p:spPr>
        <p:txBody>
          <a:bodyPr wrap="none" anchor="ctr">
            <a:spAutoFit/>
          </a:bodyPr>
          <a:lstStyle/>
          <a:p>
            <a:pPr algn="r"/>
            <a:r>
              <a:rPr kumimoji="1" lang="en-US" altLang="zh-CN" sz="20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PART </a:t>
            </a:r>
            <a:r>
              <a:rPr kumimoji="1" lang="en-US" altLang="zh-CN" sz="2000" dirty="0"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4</a:t>
            </a:r>
            <a:endParaRPr lang="zh-CN" altLang="en-US" sz="20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sp>
        <p:nvSpPr>
          <p:cNvPr id="7" name="矩形 6"/>
          <p:cNvSpPr/>
          <p:nvPr/>
        </p:nvSpPr>
        <p:spPr>
          <a:xfrm>
            <a:off x="468313" y="1077913"/>
            <a:ext cx="2509837" cy="1216025"/>
          </a:xfrm>
          <a:prstGeom prst="rect">
            <a:avLst/>
          </a:prstGeom>
          <a:solidFill>
            <a:srgbClr val="FB94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sp>
        <p:nvSpPr>
          <p:cNvPr id="8" name="矩形 7"/>
          <p:cNvSpPr/>
          <p:nvPr/>
        </p:nvSpPr>
        <p:spPr>
          <a:xfrm>
            <a:off x="3148013" y="1077119"/>
            <a:ext cx="2509837" cy="1216025"/>
          </a:xfrm>
          <a:prstGeom prst="rect">
            <a:avLst/>
          </a:prstGeom>
          <a:solidFill>
            <a:srgbClr val="F03F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cxnSp>
        <p:nvCxnSpPr>
          <p:cNvPr id="9" name="直接连接符 19"/>
          <p:cNvCxnSpPr/>
          <p:nvPr/>
        </p:nvCxnSpPr>
        <p:spPr>
          <a:xfrm>
            <a:off x="3059113" y="1077913"/>
            <a:ext cx="0" cy="31670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下箭头 13"/>
          <p:cNvSpPr/>
          <p:nvPr/>
        </p:nvSpPr>
        <p:spPr>
          <a:xfrm>
            <a:off x="539750" y="1069975"/>
            <a:ext cx="617538" cy="1223963"/>
          </a:xfrm>
          <a:prstGeom prst="down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sp>
        <p:nvSpPr>
          <p:cNvPr id="15" name="下箭头 14"/>
          <p:cNvSpPr/>
          <p:nvPr/>
        </p:nvSpPr>
        <p:spPr>
          <a:xfrm rot="10800000">
            <a:off x="4929188" y="1071563"/>
            <a:ext cx="617537" cy="1223963"/>
          </a:xfrm>
          <a:prstGeom prst="downArrow">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sp>
        <p:nvSpPr>
          <p:cNvPr id="18" name="矩形 17"/>
          <p:cNvSpPr/>
          <p:nvPr/>
        </p:nvSpPr>
        <p:spPr>
          <a:xfrm>
            <a:off x="1327151" y="1293804"/>
            <a:ext cx="1479549" cy="507831"/>
          </a:xfrm>
          <a:prstGeom prst="rect">
            <a:avLst/>
          </a:prstGeom>
          <a:effectLst/>
        </p:spPr>
        <p:txBody>
          <a:bodyPr wrap="square" anchor="ctr">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有向图模型</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 name="矩形 20"/>
          <p:cNvSpPr/>
          <p:nvPr/>
        </p:nvSpPr>
        <p:spPr>
          <a:xfrm>
            <a:off x="3449639" y="1296186"/>
            <a:ext cx="1479549" cy="507831"/>
          </a:xfrm>
          <a:prstGeom prst="rect">
            <a:avLst/>
          </a:prstGeom>
          <a:effectLst/>
        </p:spPr>
        <p:txBody>
          <a:bodyPr wrap="square" anchor="ctr">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无向图模型</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5" name="矩形 24"/>
          <p:cNvSpPr/>
          <p:nvPr/>
        </p:nvSpPr>
        <p:spPr>
          <a:xfrm>
            <a:off x="5882480" y="1077119"/>
            <a:ext cx="2509837" cy="121602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sp>
        <p:nvSpPr>
          <p:cNvPr id="26" name="下箭头 25"/>
          <p:cNvSpPr/>
          <p:nvPr/>
        </p:nvSpPr>
        <p:spPr>
          <a:xfrm>
            <a:off x="5953917" y="1069181"/>
            <a:ext cx="617538" cy="1223963"/>
          </a:xfrm>
          <a:prstGeom prst="down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sp>
        <p:nvSpPr>
          <p:cNvPr id="27" name="矩形 26"/>
          <p:cNvSpPr/>
          <p:nvPr/>
        </p:nvSpPr>
        <p:spPr>
          <a:xfrm>
            <a:off x="6578600" y="1293010"/>
            <a:ext cx="1642267" cy="507831"/>
          </a:xfrm>
          <a:prstGeom prst="rect">
            <a:avLst/>
          </a:prstGeom>
          <a:effectLst/>
        </p:spPr>
        <p:txBody>
          <a:bodyPr wrap="square" anchor="ctr">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神经网络模型</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28" name="直接连接符 19"/>
          <p:cNvCxnSpPr/>
          <p:nvPr/>
        </p:nvCxnSpPr>
        <p:spPr>
          <a:xfrm>
            <a:off x="5770563" y="1077913"/>
            <a:ext cx="0" cy="31670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 name="文本框 83"/>
          <p:cNvSpPr txBox="1">
            <a:spLocks noChangeArrowheads="1"/>
          </p:cNvSpPr>
          <p:nvPr/>
        </p:nvSpPr>
        <p:spPr bwMode="auto">
          <a:xfrm>
            <a:off x="624735" y="295208"/>
            <a:ext cx="1210588" cy="400110"/>
          </a:xfrm>
          <a:prstGeom prst="rect">
            <a:avLst/>
          </a:prstGeom>
          <a:noFill/>
          <a:ln w="9525">
            <a:noFill/>
            <a:miter lim="800000"/>
            <a:headEnd/>
            <a:tailEnd/>
          </a:ln>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smtClean="0">
                <a:ln>
                  <a:noFill/>
                </a:ln>
                <a:solidFill>
                  <a:srgbClr val="FFFFFF"/>
                </a:solidFill>
                <a:effectLst/>
                <a:uLnTx/>
                <a:uFillTx/>
                <a:latin typeface="Century Gothic"/>
                <a:ea typeface="微软雅黑" pitchFamily="34" charset="-122"/>
                <a:cs typeface="+mn-cs"/>
              </a:rPr>
              <a:t>主题模型</a:t>
            </a:r>
            <a:endParaRPr kumimoji="0" lang="zh-CN" altLang="en-US" sz="2000" b="0" i="0" u="none" strike="noStrike" kern="1200" cap="none" spc="0" normalizeH="0" baseline="0" noProof="0" dirty="0">
              <a:ln>
                <a:noFill/>
              </a:ln>
              <a:solidFill>
                <a:srgbClr val="FFFFFF"/>
              </a:solidFill>
              <a:effectLst/>
              <a:uLnTx/>
              <a:uFillTx/>
              <a:latin typeface="Century Gothic"/>
              <a:ea typeface="微软雅黑" pitchFamily="34" charset="-122"/>
              <a:cs typeface="+mn-cs"/>
            </a:endParaRPr>
          </a:p>
        </p:txBody>
      </p:sp>
      <p:sp>
        <p:nvSpPr>
          <p:cNvPr id="30" name="文本框 64"/>
          <p:cNvSpPr txBox="1"/>
          <p:nvPr/>
        </p:nvSpPr>
        <p:spPr>
          <a:xfrm>
            <a:off x="372559" y="2661444"/>
            <a:ext cx="2503201" cy="646331"/>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171450" marR="0" lvl="0" indent="-171450" algn="just" defTabSz="457200" rtl="0" eaLnBrk="1" fontAlgn="base" latinLnBrk="0" hangingPunct="1">
              <a:lnSpc>
                <a:spcPct val="100000"/>
              </a:lnSpc>
              <a:spcBef>
                <a:spcPct val="0"/>
              </a:spcBef>
              <a:spcAft>
                <a:spcPct val="0"/>
              </a:spcAft>
              <a:buClrTx/>
              <a:buSzTx/>
              <a:buFont typeface="Wingdings" panose="05000000000000000000" pitchFamily="2" charset="2"/>
              <a:buChar char="u"/>
              <a:tabLst/>
              <a:defRPr/>
            </a:pP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Latent </a:t>
            </a:r>
            <a:r>
              <a:rPr kumimoji="0" lang="en-US" altLang="zh-CN" sz="1200" b="0" i="0" u="none" strike="noStrike" kern="1200" cap="none" spc="0" normalizeH="0" baseline="0" noProof="0" dirty="0" err="1"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Dirichlet</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 Allocation</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171450" marR="0" lvl="0" indent="-171450" algn="just" defTabSz="457200" rtl="0" eaLnBrk="1" fontAlgn="base" latinLnBrk="0" hangingPunct="1">
              <a:lnSpc>
                <a:spcPct val="100000"/>
              </a:lnSpc>
              <a:spcBef>
                <a:spcPct val="0"/>
              </a:spcBef>
              <a:spcAft>
                <a:spcPct val="0"/>
              </a:spcAft>
              <a:buClrTx/>
              <a:buSzTx/>
              <a:buFont typeface="Wingdings" panose="05000000000000000000" pitchFamily="2" charset="2"/>
              <a:buChar char="u"/>
              <a:tabLst/>
              <a:defRPr/>
            </a:pP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Hierarchical </a:t>
            </a:r>
            <a:r>
              <a:rPr kumimoji="0" lang="en-US" altLang="zh-CN" sz="1200" b="0" i="0" u="none" strike="noStrike" kern="1200" cap="none" spc="0" normalizeH="0" baseline="0" noProof="0" dirty="0" err="1"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Dirichlet</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 Process</a:t>
            </a:r>
          </a:p>
          <a:p>
            <a:pPr marL="171450" marR="0" lvl="0" indent="-171450" algn="just" defTabSz="457200" rtl="0" eaLnBrk="1" fontAlgn="base" latinLnBrk="0" hangingPunct="1">
              <a:lnSpc>
                <a:spcPct val="100000"/>
              </a:lnSpc>
              <a:spcBef>
                <a:spcPct val="0"/>
              </a:spcBef>
              <a:spcAft>
                <a:spcPct val="0"/>
              </a:spcAft>
              <a:buClrTx/>
              <a:buSzTx/>
              <a:buFont typeface="Wingdings" panose="05000000000000000000" pitchFamily="2" charset="2"/>
              <a:buChar char="u"/>
              <a:tabLst/>
              <a:defRPr/>
            </a:pP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Topic Over Time</a:t>
            </a:r>
          </a:p>
        </p:txBody>
      </p:sp>
      <p:sp>
        <p:nvSpPr>
          <p:cNvPr id="31" name="文本框 64"/>
          <p:cNvSpPr txBox="1"/>
          <p:nvPr/>
        </p:nvSpPr>
        <p:spPr>
          <a:xfrm>
            <a:off x="3348325" y="2661444"/>
            <a:ext cx="2198400" cy="646331"/>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171450" marR="0" lvl="0" indent="-171450" algn="just" defTabSz="457200" rtl="0" eaLnBrk="1" fontAlgn="base" latinLnBrk="0" hangingPunct="1">
              <a:lnSpc>
                <a:spcPct val="100000"/>
              </a:lnSpc>
              <a:spcBef>
                <a:spcPct val="0"/>
              </a:spcBef>
              <a:spcAft>
                <a:spcPct val="0"/>
              </a:spcAft>
              <a:buClrTx/>
              <a:buSzTx/>
              <a:buFont typeface="Wingdings" panose="05000000000000000000" pitchFamily="2" charset="2"/>
              <a:buChar char="u"/>
              <a:tabLst/>
              <a:defRPr/>
            </a:pP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Replicated </a:t>
            </a:r>
            <a:r>
              <a:rPr kumimoji="0" lang="en-US" altLang="zh-CN" sz="1200" b="0" i="0" u="none" strike="noStrike" kern="1200" cap="none" spc="0" normalizeH="0" baseline="0" noProof="0" dirty="0" err="1"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Softmax</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171450" lvl="0" indent="-171450" algn="just">
              <a:buFont typeface="Wingdings" panose="05000000000000000000" pitchFamily="2" charset="2"/>
              <a:buChar char="u"/>
              <a:defRPr/>
            </a:pPr>
            <a:r>
              <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Over-Replicated </a:t>
            </a:r>
            <a:r>
              <a:rPr lang="en-US" altLang="zh-CN" sz="1200" dirty="0" err="1">
                <a:solidFill>
                  <a:srgbClr val="212121"/>
                </a:solidFill>
                <a:latin typeface="微软雅黑" panose="020B0503020204020204" pitchFamily="34" charset="-122"/>
                <a:ea typeface="微软雅黑" panose="020B0503020204020204" pitchFamily="34" charset="-122"/>
                <a:cs typeface="Arial" panose="020B0604020202020204" pitchFamily="34" charset="0"/>
              </a:rPr>
              <a:t>Softmax</a:t>
            </a:r>
            <a:endPar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endParaRPr>
          </a:p>
          <a:p>
            <a:pPr marL="171450" lvl="0" indent="-171450" algn="just">
              <a:buFont typeface="Wingdings" panose="05000000000000000000" pitchFamily="2" charset="2"/>
              <a:buChar char="u"/>
              <a:defRPr/>
            </a:pPr>
            <a:r>
              <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Diversified </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RBM</a:t>
            </a:r>
            <a:endPar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文本框 64"/>
          <p:cNvSpPr txBox="1"/>
          <p:nvPr/>
        </p:nvSpPr>
        <p:spPr>
          <a:xfrm>
            <a:off x="5953917" y="2695704"/>
            <a:ext cx="2599533" cy="830997"/>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171450" marR="0" lvl="0" indent="-171450" algn="just" defTabSz="457200" rtl="0" eaLnBrk="1" fontAlgn="base" latinLnBrk="0" hangingPunct="1">
              <a:lnSpc>
                <a:spcPct val="100000"/>
              </a:lnSpc>
              <a:spcBef>
                <a:spcPct val="0"/>
              </a:spcBef>
              <a:spcAft>
                <a:spcPct val="0"/>
              </a:spcAft>
              <a:buClrTx/>
              <a:buSzTx/>
              <a:buFont typeface="Wingdings" panose="05000000000000000000" pitchFamily="2" charset="2"/>
              <a:buChar char="u"/>
              <a:tabLst/>
              <a:defRPr/>
            </a:pPr>
            <a:r>
              <a:rPr kumimoji="0" lang="en-US" altLang="zh-CN" sz="1200" b="0" i="0" u="none" strike="noStrike" kern="1200" cap="none" spc="0" normalizeH="0" baseline="0" noProof="0" dirty="0" err="1"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DocNADE</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 (Neural </a:t>
            </a:r>
            <a:r>
              <a:rPr kumimoji="0" lang="en-US" altLang="zh-CN" sz="1200" b="0" i="0" u="none" strike="noStrike" kern="1200" cap="none" spc="0" normalizeH="0" baseline="0" noProof="0" dirty="0" err="1"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Autoregress</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 Density Estimators)</a:t>
            </a:r>
          </a:p>
          <a:p>
            <a:pPr marL="171450" lvl="0" indent="-171450" algn="just">
              <a:buFont typeface="Wingdings" panose="05000000000000000000" pitchFamily="2" charset="2"/>
              <a:buChar char="u"/>
              <a:defRPr/>
            </a:pPr>
            <a:r>
              <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Sentence Level Recurrent Topic Model</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702714891"/>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916113" y="1498600"/>
            <a:ext cx="1512887" cy="1512888"/>
          </a:xfrm>
          <a:prstGeom prst="ellipse">
            <a:avLst/>
          </a:prstGeom>
          <a:solidFill>
            <a:srgbClr val="F03F3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lnSpc>
                <a:spcPct val="90000"/>
              </a:lnSpc>
              <a:spcBef>
                <a:spcPts val="0"/>
              </a:spcBef>
              <a:spcAft>
                <a:spcPts val="0"/>
              </a:spcAft>
              <a:defRPr/>
            </a:pPr>
            <a:endParaRPr kumimoji="1" lang="zh-CN" altLang="en-US" sz="10000" dirty="0">
              <a:solidFill>
                <a:srgbClr val="F2F2F2"/>
              </a:solidFill>
            </a:endParaRPr>
          </a:p>
        </p:txBody>
      </p:sp>
      <p:sp>
        <p:nvSpPr>
          <p:cNvPr id="21509" name="矩形 10"/>
          <p:cNvSpPr>
            <a:spLocks noChangeArrowheads="1"/>
          </p:cNvSpPr>
          <p:nvPr/>
        </p:nvSpPr>
        <p:spPr bwMode="auto">
          <a:xfrm>
            <a:off x="2241550" y="1444625"/>
            <a:ext cx="866775" cy="1570038"/>
          </a:xfrm>
          <a:prstGeom prst="rect">
            <a:avLst/>
          </a:prstGeom>
          <a:noFill/>
          <a:ln w="9525">
            <a:noFill/>
            <a:miter lim="800000"/>
            <a:headEnd/>
            <a:tailEnd/>
          </a:ln>
        </p:spPr>
        <p:txBody>
          <a:bodyPr wrap="none">
            <a:spAutoFit/>
          </a:bodyPr>
          <a:lstStyle/>
          <a:p>
            <a:pPr algn="ctr"/>
            <a:r>
              <a:rPr kumimoji="1" lang="en-US" altLang="zh-CN" sz="9600" dirty="0">
                <a:solidFill>
                  <a:srgbClr val="F2F2F2"/>
                </a:solidFill>
                <a:latin typeface="Century Gothic"/>
                <a:ea typeface="微软雅黑" pitchFamily="34" charset="-122"/>
              </a:rPr>
              <a:t>2</a:t>
            </a:r>
            <a:endParaRPr kumimoji="1" lang="zh-CN" altLang="en-US" sz="9600" dirty="0">
              <a:solidFill>
                <a:srgbClr val="F2F2F2"/>
              </a:solidFill>
              <a:latin typeface="Century Gothic"/>
              <a:ea typeface="微软雅黑" pitchFamily="34" charset="-122"/>
            </a:endParaRPr>
          </a:p>
        </p:txBody>
      </p:sp>
      <p:sp>
        <p:nvSpPr>
          <p:cNvPr id="9" name="文本框 5"/>
          <p:cNvSpPr txBox="1">
            <a:spLocks noChangeArrowheads="1"/>
          </p:cNvSpPr>
          <p:nvPr/>
        </p:nvSpPr>
        <p:spPr bwMode="auto">
          <a:xfrm>
            <a:off x="3592621" y="1962656"/>
            <a:ext cx="3736920" cy="584775"/>
          </a:xfrm>
          <a:prstGeom prst="rect">
            <a:avLst/>
          </a:prstGeom>
          <a:noFill/>
          <a:ln w="9525">
            <a:noFill/>
            <a:miter lim="800000"/>
            <a:headEnd/>
            <a:tailEnd/>
          </a:ln>
        </p:spPr>
        <p:txBody>
          <a:bodyPr wrap="none">
            <a:spAutoFit/>
          </a:bodyPr>
          <a:lstStyle/>
          <a:p>
            <a:r>
              <a:rPr lang="en-US" altLang="zh-CN" sz="3200" dirty="0"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Replicated </a:t>
            </a:r>
            <a:r>
              <a:rPr lang="en-US" altLang="zh-CN" sz="32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Softmax</a:t>
            </a:r>
            <a:endParaRPr lang="zh-CN" altLang="en-US" sz="32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347250667"/>
      </p:ext>
    </p:extLst>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sp>
        <p:nvSpPr>
          <p:cNvPr id="65" name="文本框 83"/>
          <p:cNvSpPr txBox="1">
            <a:spLocks noChangeArrowheads="1"/>
          </p:cNvSpPr>
          <p:nvPr/>
        </p:nvSpPr>
        <p:spPr bwMode="auto">
          <a:xfrm>
            <a:off x="624735" y="295208"/>
            <a:ext cx="2627642" cy="400110"/>
          </a:xfrm>
          <a:prstGeom prst="rect">
            <a:avLst/>
          </a:prstGeom>
          <a:noFill/>
          <a:ln w="9525">
            <a:noFill/>
            <a:miter lim="800000"/>
            <a:headEnd/>
            <a:tailEnd/>
          </a:ln>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Replicated Softmax</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6" name="文本框 64"/>
          <p:cNvSpPr txBox="1"/>
          <p:nvPr/>
        </p:nvSpPr>
        <p:spPr>
          <a:xfrm>
            <a:off x="624735" y="1477260"/>
            <a:ext cx="4552950" cy="646331"/>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Replicated </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Softmax</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是一系列</a:t>
            </a:r>
            <a:r>
              <a:rPr kumimoji="0" lang="zh-CN" altLang="en-US" sz="12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Arial" panose="020B0604020202020204" pitchFamily="34" charset="0"/>
              </a:rPr>
              <a:t>权值共享</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的</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RBM</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。也可视为是一个所有隐藏层单元都连接到一个单独的</a:t>
            </a:r>
            <a:r>
              <a:rPr kumimoji="0" lang="zh-CN" altLang="en-US" sz="1200" b="0" i="0" u="none" strike="noStrike" kern="1200" cap="none" spc="0" normalizeH="0" baseline="0" noProof="0" dirty="0" smtClean="0">
                <a:ln>
                  <a:noFill/>
                </a:ln>
                <a:solidFill>
                  <a:srgbClr val="7030A0"/>
                </a:solidFill>
                <a:effectLst/>
                <a:uLnTx/>
                <a:uFillTx/>
                <a:latin typeface="微软雅黑" panose="020B0503020204020204" pitchFamily="34" charset="-122"/>
                <a:ea typeface="微软雅黑" panose="020B0503020204020204" pitchFamily="34" charset="-122"/>
                <a:cs typeface="Arial" panose="020B0604020202020204" pitchFamily="34" charset="0"/>
              </a:rPr>
              <a:t>可见多项单元</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的</a:t>
            </a:r>
            <a:r>
              <a:rPr kumimoji="0" lang="zh-CN" altLang="en-US" sz="1200" b="0" i="0" u="none" strike="noStrike" kern="1200" cap="none" spc="0" normalizeH="0" baseline="0" noProof="0" dirty="0" smtClean="0">
                <a:ln>
                  <a:noFill/>
                </a:ln>
                <a:solidFill>
                  <a:srgbClr val="7030A0"/>
                </a:solidFill>
                <a:effectLst/>
                <a:uLnTx/>
                <a:uFillTx/>
                <a:latin typeface="微软雅黑" panose="020B0503020204020204" pitchFamily="34" charset="-122"/>
                <a:ea typeface="微软雅黑" panose="020B0503020204020204" pitchFamily="34" charset="-122"/>
                <a:cs typeface="Arial" panose="020B0604020202020204" pitchFamily="34" charset="0"/>
              </a:rPr>
              <a:t>采样</a:t>
            </a:r>
            <a:r>
              <a:rPr kumimoji="0" lang="en-US" altLang="zh-CN" sz="1200" b="0" i="0" u="none" strike="noStrike" kern="1200" cap="none" spc="0" normalizeH="0" baseline="0" noProof="0" dirty="0" smtClean="0">
                <a:ln>
                  <a:noFill/>
                </a:ln>
                <a:solidFill>
                  <a:srgbClr val="7030A0"/>
                </a:solidFill>
                <a:effectLst/>
                <a:uLnTx/>
                <a:uFillTx/>
                <a:latin typeface="微软雅黑" panose="020B0503020204020204" pitchFamily="34" charset="-122"/>
                <a:ea typeface="微软雅黑" panose="020B0503020204020204" pitchFamily="34" charset="-122"/>
                <a:cs typeface="Arial" panose="020B0604020202020204" pitchFamily="34" charset="0"/>
              </a:rPr>
              <a:t>N</a:t>
            </a:r>
            <a:r>
              <a:rPr kumimoji="0" lang="zh-CN" altLang="en-US" sz="1200" b="0" i="0" u="none" strike="noStrike" kern="1200" cap="none" spc="0" normalizeH="0" baseline="0" noProof="0" dirty="0" smtClean="0">
                <a:ln>
                  <a:noFill/>
                </a:ln>
                <a:solidFill>
                  <a:srgbClr val="7030A0"/>
                </a:solidFill>
                <a:effectLst/>
                <a:uLnTx/>
                <a:uFillTx/>
                <a:latin typeface="微软雅黑" panose="020B0503020204020204" pitchFamily="34" charset="-122"/>
                <a:ea typeface="微软雅黑" panose="020B0503020204020204" pitchFamily="34" charset="-122"/>
                <a:cs typeface="Arial" panose="020B0604020202020204" pitchFamily="34" charset="0"/>
              </a:rPr>
              <a:t>次</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的</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RBM</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文本框 64"/>
          <p:cNvSpPr txBox="1"/>
          <p:nvPr/>
        </p:nvSpPr>
        <p:spPr>
          <a:xfrm>
            <a:off x="624735" y="2283693"/>
            <a:ext cx="4552950" cy="830997"/>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RBM</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可通过在隐藏层使用</a:t>
            </a:r>
            <a:r>
              <a:rPr kumimoji="0" lang="zh-CN" altLang="en-US" sz="1200" b="0" i="0" u="none" strike="noStrike" kern="1200" cap="none" spc="0" normalizeH="0" baseline="0" noProof="0" dirty="0" smtClean="0">
                <a:ln>
                  <a:noFill/>
                </a:ln>
                <a:solidFill>
                  <a:srgbClr val="9D09D1">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互补先验分布</a:t>
            </a:r>
            <a:r>
              <a:rPr kumimoji="0" lang="en-US" altLang="zh-CN" sz="12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(Complementary Prior)</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来解决有向图模型中存在的</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Explaining Away</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问题。</a:t>
            </a:r>
            <a:r>
              <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然而</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，互补</a:t>
            </a:r>
            <a:r>
              <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先验并不一定是</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贴合</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实际数据</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的，而且这样做使得</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RBM</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缺乏灵活性。</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文本框 64"/>
          <p:cNvSpPr txBox="1"/>
          <p:nvPr/>
        </p:nvSpPr>
        <p:spPr>
          <a:xfrm>
            <a:off x="5645150" y="2528258"/>
            <a:ext cx="3200400" cy="2123658"/>
          </a:xfrm>
          <a:prstGeom prst="rect">
            <a:avLst/>
          </a:prstGeom>
          <a:solidFill>
            <a:schemeClr val="accent6">
              <a:lumMod val="50000"/>
            </a:schemeClr>
          </a:solid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对于</a:t>
            </a: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一个多因一果的问题，假设各种“因”之间都是相互独立的，如果已经确定了是因为其中一种原因导致了结果，那么因为其他原因导致了该结果的概率就会下降。</a:t>
            </a:r>
          </a:p>
          <a:p>
            <a:pPr marL="0" marR="0" lvl="0" indent="0" algn="just"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假设房子倒塌的可能性包括地震和恐怖袭击，如果我们发现房子倒了，那么很有可能发生了两者中的一个，但如果我们知道是恐怖分子用飞机撞倒的，那么我们就无法判断是不是发生了地震。这时地震的概率就从“很可能”变回了“有可能”，概率降低了，这就是</a:t>
            </a:r>
            <a:r>
              <a:rPr kumimoji="0" lang="en-US" altLang="zh-CN"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explaining away</a:t>
            </a:r>
          </a:p>
        </p:txBody>
      </p:sp>
      <p:sp>
        <p:nvSpPr>
          <p:cNvPr id="32" name="文本框 64"/>
          <p:cNvSpPr txBox="1"/>
          <p:nvPr/>
        </p:nvSpPr>
        <p:spPr>
          <a:xfrm>
            <a:off x="5645150" y="1468880"/>
            <a:ext cx="3200400" cy="646331"/>
          </a:xfrm>
          <a:prstGeom prst="rect">
            <a:avLst/>
          </a:prstGeom>
          <a:solidFill>
            <a:schemeClr val="accent6">
              <a:lumMod val="50000"/>
            </a:schemeClr>
          </a:solid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使用互补先验可以以一种快速、贪心的策略迅速学习深度的、双向的网络，一次可以学习一层。</a:t>
            </a:r>
            <a:endParaRPr kumimoji="0" lang="en-US" altLang="zh-CN"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文本框 64"/>
          <p:cNvSpPr txBox="1"/>
          <p:nvPr/>
        </p:nvSpPr>
        <p:spPr>
          <a:xfrm>
            <a:off x="624735" y="3274792"/>
            <a:ext cx="4552950" cy="461665"/>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解决这个问题的一个办法是学习一个具有两个隐藏层的深度玻尔兹曼机</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(DBM)</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，即将互补先验抽象为一个额外的隐藏层。</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493367144"/>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sp>
        <p:nvSpPr>
          <p:cNvPr id="65" name="文本框 83"/>
          <p:cNvSpPr txBox="1">
            <a:spLocks noChangeArrowheads="1"/>
          </p:cNvSpPr>
          <p:nvPr/>
        </p:nvSpPr>
        <p:spPr bwMode="auto">
          <a:xfrm>
            <a:off x="624735" y="295208"/>
            <a:ext cx="2627642" cy="400110"/>
          </a:xfrm>
          <a:prstGeom prst="rect">
            <a:avLst/>
          </a:prstGeom>
          <a:noFill/>
          <a:ln w="9525">
            <a:noFill/>
            <a:miter lim="800000"/>
            <a:headEnd/>
            <a:tailEnd/>
          </a:ln>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smtClean="0">
                <a:ln>
                  <a:noFill/>
                </a:ln>
                <a:solidFill>
                  <a:srgbClr val="FFFFFF"/>
                </a:solidFill>
                <a:effectLst/>
                <a:uLnTx/>
                <a:uFillTx/>
                <a:latin typeface="+mn-ea"/>
                <a:ea typeface="+mn-ea"/>
                <a:cs typeface="+mn-cs"/>
              </a:rPr>
              <a:t>Replicated Softmax</a:t>
            </a:r>
            <a:endParaRPr kumimoji="0" lang="zh-CN" altLang="en-US" sz="2000" b="0" i="0" u="none" strike="noStrike" kern="1200" cap="none" spc="0" normalizeH="0" baseline="0" noProof="0" dirty="0">
              <a:ln>
                <a:noFill/>
              </a:ln>
              <a:solidFill>
                <a:srgbClr val="FFFFFF"/>
              </a:solidFill>
              <a:effectLst/>
              <a:uLnTx/>
              <a:uFillTx/>
              <a:latin typeface="+mn-ea"/>
              <a:ea typeface="+mn-ea"/>
              <a:cs typeface="+mn-cs"/>
            </a:endParaRPr>
          </a:p>
        </p:txBody>
      </p:sp>
      <p:sp>
        <p:nvSpPr>
          <p:cNvPr id="66" name="文本框 64"/>
          <p:cNvSpPr txBox="1"/>
          <p:nvPr/>
        </p:nvSpPr>
        <p:spPr>
          <a:xfrm>
            <a:off x="624734" y="1477260"/>
            <a:ext cx="7909665" cy="461665"/>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lvl="0" algn="just">
              <a:defRPr/>
            </a:pPr>
            <a:r>
              <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Replicated </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Softmax</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中的每一个</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RBM</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的每一个隐藏层节点都有</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softmax</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可见变量</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(Softmax Visible Variables)</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，能够映射到各个状态上。</a:t>
            </a:r>
            <a:endPar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文本框 64"/>
          <p:cNvSpPr txBox="1"/>
          <p:nvPr/>
        </p:nvSpPr>
        <p:spPr>
          <a:xfrm>
            <a:off x="617168" y="2066425"/>
            <a:ext cx="7909664" cy="461665"/>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lvl="0" algn="just">
              <a:defRPr/>
            </a:pP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左图是</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Replicated Softmax</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的结构图。</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h(</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隐藏层</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为</a:t>
            </a:r>
            <a:r>
              <a:rPr lang="zh-CN" altLang="en-US" sz="1200" dirty="0" smtClean="0">
                <a:solidFill>
                  <a:srgbClr val="7030A0"/>
                </a:solidFill>
                <a:latin typeface="微软雅黑" panose="020B0503020204020204" pitchFamily="34" charset="-122"/>
                <a:ea typeface="微软雅黑" panose="020B0503020204020204" pitchFamily="34" charset="-122"/>
                <a:cs typeface="Arial" panose="020B0604020202020204" pitchFamily="34" charset="0"/>
              </a:rPr>
              <a:t>二元主题特征向量</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V</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为</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softmax</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可见单元，每一个可见单元享有相同的权值。该模型表示一个</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个词的文档。</a:t>
            </a:r>
            <a:endPar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 name="图片 1"/>
          <p:cNvPicPr>
            <a:picLocks noChangeAspect="1"/>
          </p:cNvPicPr>
          <p:nvPr/>
        </p:nvPicPr>
        <p:blipFill>
          <a:blip r:embed="rId2"/>
          <a:stretch>
            <a:fillRect/>
          </a:stretch>
        </p:blipFill>
        <p:spPr>
          <a:xfrm>
            <a:off x="2901210" y="3210012"/>
            <a:ext cx="3569440" cy="1685428"/>
          </a:xfrm>
          <a:prstGeom prst="rect">
            <a:avLst/>
          </a:prstGeom>
          <a:effectLst>
            <a:glow rad="101600">
              <a:srgbClr val="7030A0">
                <a:alpha val="60000"/>
              </a:srgbClr>
            </a:glow>
          </a:effectLst>
        </p:spPr>
      </p:pic>
      <p:sp>
        <p:nvSpPr>
          <p:cNvPr id="12" name="文本框 64"/>
          <p:cNvSpPr txBox="1"/>
          <p:nvPr/>
        </p:nvSpPr>
        <p:spPr>
          <a:xfrm>
            <a:off x="624735" y="2620847"/>
            <a:ext cx="7909664" cy="461665"/>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lvl="0" algn="just">
              <a:defRPr/>
            </a:pP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右图是</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Replicated Softmax</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的简化示意图。由于权值共享，可将结构图中所有的可见单元抽象为一个，通过多次采样产生多个可见单元</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词汇</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974744641"/>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sp>
        <p:nvSpPr>
          <p:cNvPr id="65" name="文本框 83"/>
          <p:cNvSpPr txBox="1">
            <a:spLocks noChangeArrowheads="1"/>
          </p:cNvSpPr>
          <p:nvPr/>
        </p:nvSpPr>
        <p:spPr bwMode="auto">
          <a:xfrm>
            <a:off x="624735" y="295208"/>
            <a:ext cx="2627642" cy="400110"/>
          </a:xfrm>
          <a:prstGeom prst="rect">
            <a:avLst/>
          </a:prstGeom>
          <a:noFill/>
          <a:ln w="9525">
            <a:noFill/>
            <a:miter lim="800000"/>
            <a:headEnd/>
            <a:tailEnd/>
          </a:ln>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Replicated Softmax</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6" name="文本框 64"/>
          <p:cNvSpPr txBox="1"/>
          <p:nvPr/>
        </p:nvSpPr>
        <p:spPr>
          <a:xfrm>
            <a:off x="624734" y="1477260"/>
            <a:ext cx="7909665"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lvl="0" algn="ju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定义能量</a:t>
            </a:r>
            <a:r>
              <a:rPr kumimoji="0" lang="zh-CN" altLang="en-US" sz="1200" b="0" i="0" u="none" strike="noStrike" kern="1200" cap="none" spc="0" normalizeH="0" baseline="0" noProof="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函数如下：</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文本框 64"/>
          <p:cNvSpPr txBox="1"/>
          <p:nvPr/>
        </p:nvSpPr>
        <p:spPr>
          <a:xfrm>
            <a:off x="1729635" y="2306299"/>
            <a:ext cx="1178665"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lvl="0" algn="just">
              <a:defRPr/>
            </a:pP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模型的参数。</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690723198"/>
              </p:ext>
            </p:extLst>
          </p:nvPr>
        </p:nvGraphicFramePr>
        <p:xfrm>
          <a:off x="2520949" y="1746957"/>
          <a:ext cx="3688846" cy="483255"/>
        </p:xfrm>
        <a:graphic>
          <a:graphicData uri="http://schemas.openxmlformats.org/presentationml/2006/ole">
            <mc:AlternateContent xmlns:mc="http://schemas.openxmlformats.org/markup-compatibility/2006">
              <mc:Choice xmlns:v="urn:schemas-microsoft-com:vml" Requires="v">
                <p:oleObj spid="_x0000_s13019" name="Equation" r:id="rId3" imgW="2908080" imgH="380880" progId="Equation.DSMT4">
                  <p:embed/>
                </p:oleObj>
              </mc:Choice>
              <mc:Fallback>
                <p:oleObj name="Equation" r:id="rId3" imgW="2908080" imgH="380880" progId="Equation.DSMT4">
                  <p:embed/>
                  <p:pic>
                    <p:nvPicPr>
                      <p:cNvPr id="0" name=""/>
                      <p:cNvPicPr/>
                      <p:nvPr/>
                    </p:nvPicPr>
                    <p:blipFill>
                      <a:blip r:embed="rId4"/>
                      <a:stretch>
                        <a:fillRect/>
                      </a:stretch>
                    </p:blipFill>
                    <p:spPr>
                      <a:xfrm>
                        <a:off x="2520949" y="1746957"/>
                        <a:ext cx="3688846" cy="48325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156915428"/>
              </p:ext>
            </p:extLst>
          </p:nvPr>
        </p:nvGraphicFramePr>
        <p:xfrm>
          <a:off x="730250" y="2335092"/>
          <a:ext cx="806450" cy="244815"/>
        </p:xfrm>
        <a:graphic>
          <a:graphicData uri="http://schemas.openxmlformats.org/presentationml/2006/ole">
            <mc:AlternateContent xmlns:mc="http://schemas.openxmlformats.org/markup-compatibility/2006">
              <mc:Choice xmlns:v="urn:schemas-microsoft-com:vml" Requires="v">
                <p:oleObj spid="_x0000_s13020" name="Equation" r:id="rId5" imgW="711000" imgH="215640" progId="Equation.DSMT4">
                  <p:embed/>
                </p:oleObj>
              </mc:Choice>
              <mc:Fallback>
                <p:oleObj name="Equation" r:id="rId5" imgW="711000" imgH="215640" progId="Equation.DSMT4">
                  <p:embed/>
                  <p:pic>
                    <p:nvPicPr>
                      <p:cNvPr id="0" name=""/>
                      <p:cNvPicPr/>
                      <p:nvPr/>
                    </p:nvPicPr>
                    <p:blipFill>
                      <a:blip r:embed="rId6"/>
                      <a:stretch>
                        <a:fillRect/>
                      </a:stretch>
                    </p:blipFill>
                    <p:spPr>
                      <a:xfrm>
                        <a:off x="730250" y="2335092"/>
                        <a:ext cx="806450" cy="24481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212558311"/>
              </p:ext>
            </p:extLst>
          </p:nvPr>
        </p:nvGraphicFramePr>
        <p:xfrm>
          <a:off x="911225" y="2673163"/>
          <a:ext cx="568325" cy="212725"/>
        </p:xfrm>
        <a:graphic>
          <a:graphicData uri="http://schemas.openxmlformats.org/presentationml/2006/ole">
            <mc:AlternateContent xmlns:mc="http://schemas.openxmlformats.org/markup-compatibility/2006">
              <mc:Choice xmlns:v="urn:schemas-microsoft-com:vml" Requires="v">
                <p:oleObj spid="_x0000_s13021" name="Equation" r:id="rId7" imgW="444240" imgH="164880" progId="Equation.DSMT4">
                  <p:embed/>
                </p:oleObj>
              </mc:Choice>
              <mc:Fallback>
                <p:oleObj name="Equation" r:id="rId7" imgW="444240" imgH="164880" progId="Equation.DSMT4">
                  <p:embed/>
                  <p:pic>
                    <p:nvPicPr>
                      <p:cNvPr id="0" name=""/>
                      <p:cNvPicPr/>
                      <p:nvPr/>
                    </p:nvPicPr>
                    <p:blipFill>
                      <a:blip r:embed="rId8"/>
                      <a:stretch>
                        <a:fillRect/>
                      </a:stretch>
                    </p:blipFill>
                    <p:spPr>
                      <a:xfrm>
                        <a:off x="911225" y="2673163"/>
                        <a:ext cx="568325" cy="212725"/>
                      </a:xfrm>
                      <a:prstGeom prst="rect">
                        <a:avLst/>
                      </a:prstGeom>
                    </p:spPr>
                  </p:pic>
                </p:oleObj>
              </mc:Fallback>
            </mc:AlternateContent>
          </a:graphicData>
        </a:graphic>
      </p:graphicFrame>
      <p:sp>
        <p:nvSpPr>
          <p:cNvPr id="13" name="文本框 64"/>
          <p:cNvSpPr txBox="1"/>
          <p:nvPr/>
        </p:nvSpPr>
        <p:spPr>
          <a:xfrm>
            <a:off x="1729634" y="2966445"/>
            <a:ext cx="4055216"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lvl="0" algn="just">
              <a:defRPr/>
            </a:pP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可见单元</a:t>
            </a:r>
            <a:r>
              <a:rPr lang="en-US" altLang="zh-CN" sz="1200" dirty="0" err="1"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i</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在值为</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k(</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即为第</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k</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个词汇</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时与隐藏单元</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j</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时的权值。</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3865108618"/>
              </p:ext>
            </p:extLst>
          </p:nvPr>
        </p:nvGraphicFramePr>
        <p:xfrm>
          <a:off x="1133473" y="2991845"/>
          <a:ext cx="276225" cy="259976"/>
        </p:xfrm>
        <a:graphic>
          <a:graphicData uri="http://schemas.openxmlformats.org/presentationml/2006/ole">
            <mc:AlternateContent xmlns:mc="http://schemas.openxmlformats.org/markup-compatibility/2006">
              <mc:Choice xmlns:v="urn:schemas-microsoft-com:vml" Requires="v">
                <p:oleObj spid="_x0000_s13022" name="Equation" r:id="rId9" imgW="215640" imgH="203040" progId="Equation.DSMT4">
                  <p:embed/>
                </p:oleObj>
              </mc:Choice>
              <mc:Fallback>
                <p:oleObj name="Equation" r:id="rId9" imgW="215640" imgH="203040" progId="Equation.DSMT4">
                  <p:embed/>
                  <p:pic>
                    <p:nvPicPr>
                      <p:cNvPr id="6" name="对象 5"/>
                      <p:cNvPicPr/>
                      <p:nvPr/>
                    </p:nvPicPr>
                    <p:blipFill>
                      <a:blip r:embed="rId10"/>
                      <a:stretch>
                        <a:fillRect/>
                      </a:stretch>
                    </p:blipFill>
                    <p:spPr>
                      <a:xfrm>
                        <a:off x="1133473" y="2991845"/>
                        <a:ext cx="276225" cy="259976"/>
                      </a:xfrm>
                      <a:prstGeom prst="rect">
                        <a:avLst/>
                      </a:prstGeom>
                    </p:spPr>
                  </p:pic>
                </p:oleObj>
              </mc:Fallback>
            </mc:AlternateContent>
          </a:graphicData>
        </a:graphic>
      </p:graphicFrame>
      <p:sp>
        <p:nvSpPr>
          <p:cNvPr id="15" name="文本框 64"/>
          <p:cNvSpPr txBox="1"/>
          <p:nvPr/>
        </p:nvSpPr>
        <p:spPr>
          <a:xfrm>
            <a:off x="1729635" y="2621975"/>
            <a:ext cx="5426815"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lvl="0" algn="just">
              <a:defRPr/>
            </a:pP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文档中的词数，隐藏层主题特征向量的维数，词汇列表维数。</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2236735734"/>
              </p:ext>
            </p:extLst>
          </p:nvPr>
        </p:nvGraphicFramePr>
        <p:xfrm>
          <a:off x="1133473" y="3348038"/>
          <a:ext cx="234950" cy="271096"/>
        </p:xfrm>
        <a:graphic>
          <a:graphicData uri="http://schemas.openxmlformats.org/presentationml/2006/ole">
            <mc:AlternateContent xmlns:mc="http://schemas.openxmlformats.org/markup-compatibility/2006">
              <mc:Choice xmlns:v="urn:schemas-microsoft-com:vml" Requires="v">
                <p:oleObj spid="_x0000_s13023" name="Equation" r:id="rId11" imgW="164880" imgH="190440" progId="Equation.DSMT4">
                  <p:embed/>
                </p:oleObj>
              </mc:Choice>
              <mc:Fallback>
                <p:oleObj name="Equation" r:id="rId11" imgW="164880" imgH="190440" progId="Equation.DSMT4">
                  <p:embed/>
                  <p:pic>
                    <p:nvPicPr>
                      <p:cNvPr id="0" name=""/>
                      <p:cNvPicPr/>
                      <p:nvPr/>
                    </p:nvPicPr>
                    <p:blipFill>
                      <a:blip r:embed="rId12"/>
                      <a:stretch>
                        <a:fillRect/>
                      </a:stretch>
                    </p:blipFill>
                    <p:spPr>
                      <a:xfrm>
                        <a:off x="1133473" y="3348038"/>
                        <a:ext cx="234950" cy="271096"/>
                      </a:xfrm>
                      <a:prstGeom prst="rect">
                        <a:avLst/>
                      </a:prstGeom>
                    </p:spPr>
                  </p:pic>
                </p:oleObj>
              </mc:Fallback>
            </mc:AlternateContent>
          </a:graphicData>
        </a:graphic>
      </p:graphicFrame>
      <p:sp>
        <p:nvSpPr>
          <p:cNvPr id="16" name="文本框 64"/>
          <p:cNvSpPr txBox="1"/>
          <p:nvPr/>
        </p:nvSpPr>
        <p:spPr>
          <a:xfrm>
            <a:off x="1729634" y="3319531"/>
            <a:ext cx="4055216"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lvl="0" algn="just">
              <a:defRPr/>
            </a:pP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可见单元</a:t>
            </a:r>
            <a:r>
              <a:rPr lang="en-US" altLang="zh-CN" sz="1200" dirty="0" err="1"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i</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在值为</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k</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时的偏置。</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2754609700"/>
              </p:ext>
            </p:extLst>
          </p:nvPr>
        </p:nvGraphicFramePr>
        <p:xfrm>
          <a:off x="1127123" y="3634107"/>
          <a:ext cx="241300" cy="278423"/>
        </p:xfrm>
        <a:graphic>
          <a:graphicData uri="http://schemas.openxmlformats.org/presentationml/2006/ole">
            <mc:AlternateContent xmlns:mc="http://schemas.openxmlformats.org/markup-compatibility/2006">
              <mc:Choice xmlns:v="urn:schemas-microsoft-com:vml" Requires="v">
                <p:oleObj spid="_x0000_s13024" name="Equation" r:id="rId13" imgW="164880" imgH="190440" progId="Equation.DSMT4">
                  <p:embed/>
                </p:oleObj>
              </mc:Choice>
              <mc:Fallback>
                <p:oleObj name="Equation" r:id="rId13" imgW="164880" imgH="190440" progId="Equation.DSMT4">
                  <p:embed/>
                  <p:pic>
                    <p:nvPicPr>
                      <p:cNvPr id="0" name=""/>
                      <p:cNvPicPr/>
                      <p:nvPr/>
                    </p:nvPicPr>
                    <p:blipFill>
                      <a:blip r:embed="rId14"/>
                      <a:stretch>
                        <a:fillRect/>
                      </a:stretch>
                    </p:blipFill>
                    <p:spPr>
                      <a:xfrm>
                        <a:off x="1127123" y="3634107"/>
                        <a:ext cx="241300" cy="278423"/>
                      </a:xfrm>
                      <a:prstGeom prst="rect">
                        <a:avLst/>
                      </a:prstGeom>
                    </p:spPr>
                  </p:pic>
                </p:oleObj>
              </mc:Fallback>
            </mc:AlternateContent>
          </a:graphicData>
        </a:graphic>
      </p:graphicFrame>
      <p:sp>
        <p:nvSpPr>
          <p:cNvPr id="18" name="文本框 64"/>
          <p:cNvSpPr txBox="1"/>
          <p:nvPr/>
        </p:nvSpPr>
        <p:spPr>
          <a:xfrm>
            <a:off x="1729635" y="3630899"/>
            <a:ext cx="4055216"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lvl="0" algn="just">
              <a:defRPr/>
            </a:pP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二元变量，当可见单元</a:t>
            </a:r>
            <a:r>
              <a:rPr lang="en-US" altLang="zh-CN" sz="1200" dirty="0" err="1"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i</a:t>
            </a:r>
            <a:r>
              <a:rPr lang="zh-CN" altLang="en-US"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取</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值为</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k</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时为</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1595357624"/>
              </p:ext>
            </p:extLst>
          </p:nvPr>
        </p:nvGraphicFramePr>
        <p:xfrm>
          <a:off x="1139823" y="4000041"/>
          <a:ext cx="180977" cy="309620"/>
        </p:xfrm>
        <a:graphic>
          <a:graphicData uri="http://schemas.openxmlformats.org/presentationml/2006/ole">
            <mc:AlternateContent xmlns:mc="http://schemas.openxmlformats.org/markup-compatibility/2006">
              <mc:Choice xmlns:v="urn:schemas-microsoft-com:vml" Requires="v">
                <p:oleObj spid="_x0000_s13025" name="Equation" r:id="rId15" imgW="152280" imgH="203040" progId="Equation.DSMT4">
                  <p:embed/>
                </p:oleObj>
              </mc:Choice>
              <mc:Fallback>
                <p:oleObj name="Equation" r:id="rId15" imgW="152280" imgH="203040" progId="Equation.DSMT4">
                  <p:embed/>
                  <p:pic>
                    <p:nvPicPr>
                      <p:cNvPr id="0" name=""/>
                      <p:cNvPicPr/>
                      <p:nvPr/>
                    </p:nvPicPr>
                    <p:blipFill>
                      <a:blip r:embed="rId16"/>
                      <a:stretch>
                        <a:fillRect/>
                      </a:stretch>
                    </p:blipFill>
                    <p:spPr>
                      <a:xfrm>
                        <a:off x="1139823" y="4000041"/>
                        <a:ext cx="180977" cy="309620"/>
                      </a:xfrm>
                      <a:prstGeom prst="rect">
                        <a:avLst/>
                      </a:prstGeom>
                    </p:spPr>
                  </p:pic>
                </p:oleObj>
              </mc:Fallback>
            </mc:AlternateContent>
          </a:graphicData>
        </a:graphic>
      </p:graphicFrame>
      <p:sp>
        <p:nvSpPr>
          <p:cNvPr id="20" name="文本框 64"/>
          <p:cNvSpPr txBox="1"/>
          <p:nvPr/>
        </p:nvSpPr>
        <p:spPr>
          <a:xfrm>
            <a:off x="1729635" y="3980991"/>
            <a:ext cx="4055216"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lvl="0" algn="just">
              <a:defRPr/>
            </a:pP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二元变量，隐藏层单元</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j</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的值，该单元有效时为</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1231135605"/>
              </p:ext>
            </p:extLst>
          </p:nvPr>
        </p:nvGraphicFramePr>
        <p:xfrm>
          <a:off x="1133473" y="4309661"/>
          <a:ext cx="209550" cy="279400"/>
        </p:xfrm>
        <a:graphic>
          <a:graphicData uri="http://schemas.openxmlformats.org/presentationml/2006/ole">
            <mc:AlternateContent xmlns:mc="http://schemas.openxmlformats.org/markup-compatibility/2006">
              <mc:Choice xmlns:v="urn:schemas-microsoft-com:vml" Requires="v">
                <p:oleObj spid="_x0000_s13026" name="Equation" r:id="rId17" imgW="152280" imgH="203040" progId="Equation.DSMT4">
                  <p:embed/>
                </p:oleObj>
              </mc:Choice>
              <mc:Fallback>
                <p:oleObj name="Equation" r:id="rId17" imgW="152280" imgH="203040" progId="Equation.DSMT4">
                  <p:embed/>
                  <p:pic>
                    <p:nvPicPr>
                      <p:cNvPr id="0" name=""/>
                      <p:cNvPicPr/>
                      <p:nvPr/>
                    </p:nvPicPr>
                    <p:blipFill>
                      <a:blip r:embed="rId18"/>
                      <a:stretch>
                        <a:fillRect/>
                      </a:stretch>
                    </p:blipFill>
                    <p:spPr>
                      <a:xfrm>
                        <a:off x="1133473" y="4309661"/>
                        <a:ext cx="209550" cy="279400"/>
                      </a:xfrm>
                      <a:prstGeom prst="rect">
                        <a:avLst/>
                      </a:prstGeom>
                    </p:spPr>
                  </p:pic>
                </p:oleObj>
              </mc:Fallback>
            </mc:AlternateContent>
          </a:graphicData>
        </a:graphic>
      </p:graphicFrame>
      <p:sp>
        <p:nvSpPr>
          <p:cNvPr id="22" name="文本框 64"/>
          <p:cNvSpPr txBox="1"/>
          <p:nvPr/>
        </p:nvSpPr>
        <p:spPr>
          <a:xfrm>
            <a:off x="1730851" y="4310373"/>
            <a:ext cx="4055216"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lvl="0" algn="just">
              <a:defRPr/>
            </a:pP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隐藏层单元</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j</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的偏置。</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84301087"/>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sp>
        <p:nvSpPr>
          <p:cNvPr id="65" name="文本框 83"/>
          <p:cNvSpPr txBox="1">
            <a:spLocks noChangeArrowheads="1"/>
          </p:cNvSpPr>
          <p:nvPr/>
        </p:nvSpPr>
        <p:spPr bwMode="auto">
          <a:xfrm>
            <a:off x="624735" y="295208"/>
            <a:ext cx="2627642" cy="400110"/>
          </a:xfrm>
          <a:prstGeom prst="rect">
            <a:avLst/>
          </a:prstGeom>
          <a:noFill/>
          <a:ln w="9525">
            <a:noFill/>
            <a:miter lim="800000"/>
            <a:headEnd/>
            <a:tailEnd/>
          </a:ln>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Replicated Softmax</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6" name="文本框 64"/>
          <p:cNvSpPr txBox="1"/>
          <p:nvPr/>
        </p:nvSpPr>
        <p:spPr>
          <a:xfrm>
            <a:off x="624734" y="1477260"/>
            <a:ext cx="7909665"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just" defTabSz="457200" rtl="0" eaLnBrk="1" fontAlgn="base" latinLnBrk="0" hangingPunct="1">
              <a:lnSpc>
                <a:spcPct val="100000"/>
              </a:lnSpc>
              <a:spcBef>
                <a:spcPct val="0"/>
              </a:spcBef>
              <a:spcAft>
                <a:spcPct val="0"/>
              </a:spcAft>
              <a:buClrTx/>
              <a:buSzTx/>
              <a:buFontTx/>
              <a:buNone/>
              <a:tabLst/>
              <a:defRPr/>
            </a:pP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可见数据的似然函数如下</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933682333"/>
              </p:ext>
            </p:extLst>
          </p:nvPr>
        </p:nvGraphicFramePr>
        <p:xfrm>
          <a:off x="3252377" y="1754259"/>
          <a:ext cx="1862137" cy="858838"/>
        </p:xfrm>
        <a:graphic>
          <a:graphicData uri="http://schemas.openxmlformats.org/presentationml/2006/ole">
            <mc:AlternateContent xmlns:mc="http://schemas.openxmlformats.org/markup-compatibility/2006">
              <mc:Choice xmlns:v="urn:schemas-microsoft-com:vml" Requires="v">
                <p:oleObj spid="_x0000_s13587" name="Equation" r:id="rId3" imgW="1625400" imgH="749160" progId="Equation.DSMT4">
                  <p:embed/>
                </p:oleObj>
              </mc:Choice>
              <mc:Fallback>
                <p:oleObj name="Equation" r:id="rId3" imgW="1625400" imgH="749160" progId="Equation.DSMT4">
                  <p:embed/>
                  <p:pic>
                    <p:nvPicPr>
                      <p:cNvPr id="3" name="对象 2"/>
                      <p:cNvPicPr/>
                      <p:nvPr/>
                    </p:nvPicPr>
                    <p:blipFill>
                      <a:blip r:embed="rId4"/>
                      <a:stretch>
                        <a:fillRect/>
                      </a:stretch>
                    </p:blipFill>
                    <p:spPr>
                      <a:xfrm>
                        <a:off x="3252377" y="1754259"/>
                        <a:ext cx="1862137" cy="858838"/>
                      </a:xfrm>
                      <a:prstGeom prst="rect">
                        <a:avLst/>
                      </a:prstGeom>
                    </p:spPr>
                  </p:pic>
                </p:oleObj>
              </mc:Fallback>
            </mc:AlternateContent>
          </a:graphicData>
        </a:graphic>
      </p:graphicFrame>
      <p:sp>
        <p:nvSpPr>
          <p:cNvPr id="18" name="文本框 64"/>
          <p:cNvSpPr txBox="1"/>
          <p:nvPr/>
        </p:nvSpPr>
        <p:spPr>
          <a:xfrm>
            <a:off x="624734" y="2640608"/>
            <a:ext cx="7789016" cy="461665"/>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lvl="0" algn="just">
              <a:defRPr/>
            </a:pP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在</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Replicated Softmax</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中，对于每一个文档都有自己的</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RBM</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，且每一个</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RBM</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尽可能多地拥有</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softmax</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可见单元。基于此，对于单个文档的能量函数变为如下：</a:t>
            </a:r>
            <a:endPar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21" name="对象 20"/>
          <p:cNvGraphicFramePr>
            <a:graphicFrameLocks noChangeAspect="1"/>
          </p:cNvGraphicFramePr>
          <p:nvPr>
            <p:extLst>
              <p:ext uri="{D42A27DB-BD31-4B8C-83A1-F6EECF244321}">
                <p14:modId xmlns:p14="http://schemas.microsoft.com/office/powerpoint/2010/main" val="237292431"/>
              </p:ext>
            </p:extLst>
          </p:nvPr>
        </p:nvGraphicFramePr>
        <p:xfrm>
          <a:off x="2703513" y="3102273"/>
          <a:ext cx="3222625" cy="484188"/>
        </p:xfrm>
        <a:graphic>
          <a:graphicData uri="http://schemas.openxmlformats.org/presentationml/2006/ole">
            <mc:AlternateContent xmlns:mc="http://schemas.openxmlformats.org/markup-compatibility/2006">
              <mc:Choice xmlns:v="urn:schemas-microsoft-com:vml" Requires="v">
                <p:oleObj spid="_x0000_s13588" name="Equation" r:id="rId5" imgW="2539800" imgH="380880" progId="Equation.DSMT4">
                  <p:embed/>
                </p:oleObj>
              </mc:Choice>
              <mc:Fallback>
                <p:oleObj name="Equation" r:id="rId5" imgW="2539800" imgH="380880" progId="Equation.DSMT4">
                  <p:embed/>
                  <p:pic>
                    <p:nvPicPr>
                      <p:cNvPr id="3" name="对象 2"/>
                      <p:cNvPicPr/>
                      <p:nvPr/>
                    </p:nvPicPr>
                    <p:blipFill>
                      <a:blip r:embed="rId6"/>
                      <a:stretch>
                        <a:fillRect/>
                      </a:stretch>
                    </p:blipFill>
                    <p:spPr>
                      <a:xfrm>
                        <a:off x="2703513" y="3102273"/>
                        <a:ext cx="3222625" cy="484188"/>
                      </a:xfrm>
                      <a:prstGeom prst="rect">
                        <a:avLst/>
                      </a:prstGeom>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1611052449"/>
              </p:ext>
            </p:extLst>
          </p:nvPr>
        </p:nvGraphicFramePr>
        <p:xfrm>
          <a:off x="730250" y="3701075"/>
          <a:ext cx="762000" cy="287547"/>
        </p:xfrm>
        <a:graphic>
          <a:graphicData uri="http://schemas.openxmlformats.org/presentationml/2006/ole">
            <mc:AlternateContent xmlns:mc="http://schemas.openxmlformats.org/markup-compatibility/2006">
              <mc:Choice xmlns:v="urn:schemas-microsoft-com:vml" Requires="v">
                <p:oleObj spid="_x0000_s13589" name="Equation" r:id="rId7" imgW="672840" imgH="253800" progId="Equation.DSMT4">
                  <p:embed/>
                </p:oleObj>
              </mc:Choice>
              <mc:Fallback>
                <p:oleObj name="Equation" r:id="rId7" imgW="672840" imgH="253800" progId="Equation.DSMT4">
                  <p:embed/>
                  <p:pic>
                    <p:nvPicPr>
                      <p:cNvPr id="0" name=""/>
                      <p:cNvPicPr/>
                      <p:nvPr/>
                    </p:nvPicPr>
                    <p:blipFill>
                      <a:blip r:embed="rId8"/>
                      <a:stretch>
                        <a:fillRect/>
                      </a:stretch>
                    </p:blipFill>
                    <p:spPr>
                      <a:xfrm>
                        <a:off x="730250" y="3701075"/>
                        <a:ext cx="762000" cy="287547"/>
                      </a:xfrm>
                      <a:prstGeom prst="rect">
                        <a:avLst/>
                      </a:prstGeom>
                    </p:spPr>
                  </p:pic>
                </p:oleObj>
              </mc:Fallback>
            </mc:AlternateContent>
          </a:graphicData>
        </a:graphic>
      </p:graphicFrame>
      <p:sp>
        <p:nvSpPr>
          <p:cNvPr id="23" name="文本框 64"/>
          <p:cNvSpPr txBox="1"/>
          <p:nvPr/>
        </p:nvSpPr>
        <p:spPr>
          <a:xfrm>
            <a:off x="1641911" y="3711623"/>
            <a:ext cx="2474066"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lvl="0" algn="just">
              <a:defRPr/>
            </a:pP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第</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k</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个词在文档中的出现次数。</a:t>
            </a:r>
            <a:endPar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501974188"/>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sp>
        <p:nvSpPr>
          <p:cNvPr id="65" name="文本框 83"/>
          <p:cNvSpPr txBox="1">
            <a:spLocks noChangeArrowheads="1"/>
          </p:cNvSpPr>
          <p:nvPr/>
        </p:nvSpPr>
        <p:spPr bwMode="auto">
          <a:xfrm>
            <a:off x="624735" y="295208"/>
            <a:ext cx="2627642" cy="400110"/>
          </a:xfrm>
          <a:prstGeom prst="rect">
            <a:avLst/>
          </a:prstGeom>
          <a:noFill/>
          <a:ln w="9525">
            <a:noFill/>
            <a:miter lim="800000"/>
            <a:headEnd/>
            <a:tailEnd/>
          </a:ln>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Replicated Softmax</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6" name="文本框 64"/>
          <p:cNvSpPr txBox="1"/>
          <p:nvPr/>
        </p:nvSpPr>
        <p:spPr>
          <a:xfrm>
            <a:off x="624734" y="1477260"/>
            <a:ext cx="7909665"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相应的条件概率如下：</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334135632"/>
              </p:ext>
            </p:extLst>
          </p:nvPr>
        </p:nvGraphicFramePr>
        <p:xfrm>
          <a:off x="3000375" y="1754259"/>
          <a:ext cx="2647950" cy="1090613"/>
        </p:xfrm>
        <a:graphic>
          <a:graphicData uri="http://schemas.openxmlformats.org/presentationml/2006/ole">
            <mc:AlternateContent xmlns:mc="http://schemas.openxmlformats.org/markup-compatibility/2006">
              <mc:Choice xmlns:v="urn:schemas-microsoft-com:vml" Requires="v">
                <p:oleObj spid="_x0000_s14480" name="Equation" r:id="rId3" imgW="2311200" imgH="952200" progId="Equation.DSMT4">
                  <p:embed/>
                </p:oleObj>
              </mc:Choice>
              <mc:Fallback>
                <p:oleObj name="Equation" r:id="rId3" imgW="2311200" imgH="952200" progId="Equation.DSMT4">
                  <p:embed/>
                  <p:pic>
                    <p:nvPicPr>
                      <p:cNvPr id="3" name="对象 2"/>
                      <p:cNvPicPr/>
                      <p:nvPr/>
                    </p:nvPicPr>
                    <p:blipFill>
                      <a:blip r:embed="rId4"/>
                      <a:stretch>
                        <a:fillRect/>
                      </a:stretch>
                    </p:blipFill>
                    <p:spPr>
                      <a:xfrm>
                        <a:off x="3000375" y="1754259"/>
                        <a:ext cx="2647950" cy="1090613"/>
                      </a:xfrm>
                      <a:prstGeom prst="rect">
                        <a:avLst/>
                      </a:prstGeom>
                    </p:spPr>
                  </p:pic>
                </p:oleObj>
              </mc:Fallback>
            </mc:AlternateContent>
          </a:graphicData>
        </a:graphic>
      </p:graphicFrame>
      <p:sp>
        <p:nvSpPr>
          <p:cNvPr id="18" name="文本框 64"/>
          <p:cNvSpPr txBox="1"/>
          <p:nvPr/>
        </p:nvSpPr>
        <p:spPr>
          <a:xfrm>
            <a:off x="624734" y="3914920"/>
            <a:ext cx="7789016"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采用对比散度法可求解模型参数。</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文本框 64"/>
          <p:cNvSpPr txBox="1"/>
          <p:nvPr/>
        </p:nvSpPr>
        <p:spPr>
          <a:xfrm>
            <a:off x="624735" y="2844872"/>
            <a:ext cx="7789016"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关于权值的对数似然梯度如下：</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536749546"/>
              </p:ext>
            </p:extLst>
          </p:nvPr>
        </p:nvGraphicFramePr>
        <p:xfrm>
          <a:off x="2909888" y="3176588"/>
          <a:ext cx="3438525" cy="587375"/>
        </p:xfrm>
        <a:graphic>
          <a:graphicData uri="http://schemas.openxmlformats.org/presentationml/2006/ole">
            <mc:AlternateContent xmlns:mc="http://schemas.openxmlformats.org/markup-compatibility/2006">
              <mc:Choice xmlns:v="urn:schemas-microsoft-com:vml" Requires="v">
                <p:oleObj spid="_x0000_s14481" name="Equation" r:id="rId5" imgW="2374560" imgH="406080" progId="Equation.DSMT4">
                  <p:embed/>
                </p:oleObj>
              </mc:Choice>
              <mc:Fallback>
                <p:oleObj name="Equation" r:id="rId5" imgW="2374560" imgH="406080" progId="Equation.DSMT4">
                  <p:embed/>
                  <p:pic>
                    <p:nvPicPr>
                      <p:cNvPr id="0" name=""/>
                      <p:cNvPicPr/>
                      <p:nvPr/>
                    </p:nvPicPr>
                    <p:blipFill>
                      <a:blip r:embed="rId6"/>
                      <a:stretch>
                        <a:fillRect/>
                      </a:stretch>
                    </p:blipFill>
                    <p:spPr>
                      <a:xfrm>
                        <a:off x="2909888" y="3176588"/>
                        <a:ext cx="3438525" cy="587375"/>
                      </a:xfrm>
                      <a:prstGeom prst="rect">
                        <a:avLst/>
                      </a:prstGeom>
                    </p:spPr>
                  </p:pic>
                </p:oleObj>
              </mc:Fallback>
            </mc:AlternateContent>
          </a:graphicData>
        </a:graphic>
      </p:graphicFrame>
    </p:spTree>
    <p:extLst>
      <p:ext uri="{BB962C8B-B14F-4D97-AF65-F5344CB8AC3E}">
        <p14:creationId xmlns:p14="http://schemas.microsoft.com/office/powerpoint/2010/main" val="2937971780"/>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916113" y="1498600"/>
            <a:ext cx="1512887" cy="1512888"/>
          </a:xfrm>
          <a:prstGeom prst="ellipse">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90000"/>
              </a:lnSpc>
              <a:spcBef>
                <a:spcPts val="0"/>
              </a:spcBef>
              <a:spcAft>
                <a:spcPts val="0"/>
              </a:spcAft>
              <a:buClrTx/>
              <a:buSzTx/>
              <a:buFontTx/>
              <a:buNone/>
              <a:tabLst/>
              <a:defRPr/>
            </a:pPr>
            <a:endParaRPr kumimoji="1" lang="zh-CN" altLang="en-US" sz="10000" b="0" i="0" u="none" strike="noStrike" kern="1200" cap="none" spc="0" normalizeH="0" baseline="0" noProof="0" dirty="0">
              <a:ln>
                <a:noFill/>
              </a:ln>
              <a:solidFill>
                <a:srgbClr val="F2F2F2"/>
              </a:solidFill>
              <a:effectLst/>
              <a:uLnTx/>
              <a:uFillTx/>
              <a:latin typeface="Century Gothic"/>
              <a:ea typeface="微软雅黑" panose="020B0503020204020204" pitchFamily="34" charset="-122"/>
              <a:cs typeface="+mn-cs"/>
            </a:endParaRPr>
          </a:p>
        </p:txBody>
      </p:sp>
      <p:sp>
        <p:nvSpPr>
          <p:cNvPr id="25605" name="矩形 10"/>
          <p:cNvSpPr>
            <a:spLocks noChangeArrowheads="1"/>
          </p:cNvSpPr>
          <p:nvPr/>
        </p:nvSpPr>
        <p:spPr bwMode="auto">
          <a:xfrm>
            <a:off x="2241550" y="1444625"/>
            <a:ext cx="866775" cy="1570038"/>
          </a:xfrm>
          <a:prstGeom prst="rect">
            <a:avLst/>
          </a:prstGeom>
          <a:noFill/>
          <a:ln w="9525">
            <a:noFill/>
            <a:miter lim="800000"/>
            <a:headEnd/>
            <a:tailEnd/>
          </a:ln>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1" lang="en-US" altLang="zh-CN" sz="9600" b="0" i="0" u="none" strike="noStrike" kern="1200" cap="none" spc="0" normalizeH="0" baseline="0" noProof="0">
                <a:ln>
                  <a:noFill/>
                </a:ln>
                <a:solidFill>
                  <a:srgbClr val="F2F2F2"/>
                </a:solidFill>
                <a:effectLst/>
                <a:uLnTx/>
                <a:uFillTx/>
                <a:latin typeface="Century Gothic"/>
                <a:ea typeface="微软雅黑" pitchFamily="34" charset="-122"/>
                <a:cs typeface="+mn-cs"/>
              </a:rPr>
              <a:t>3</a:t>
            </a:r>
            <a:endParaRPr kumimoji="1" lang="zh-CN" altLang="en-US" sz="9600" b="0" i="0" u="none" strike="noStrike" kern="1200" cap="none" spc="0" normalizeH="0" baseline="0" noProof="0">
              <a:ln>
                <a:noFill/>
              </a:ln>
              <a:solidFill>
                <a:srgbClr val="F2F2F2"/>
              </a:solidFill>
              <a:effectLst/>
              <a:uLnTx/>
              <a:uFillTx/>
              <a:latin typeface="Century Gothic"/>
              <a:ea typeface="微软雅黑" pitchFamily="34" charset="-122"/>
              <a:cs typeface="+mn-cs"/>
            </a:endParaRPr>
          </a:p>
        </p:txBody>
      </p:sp>
      <p:sp>
        <p:nvSpPr>
          <p:cNvPr id="9" name="文本框 5"/>
          <p:cNvSpPr txBox="1">
            <a:spLocks noChangeArrowheads="1"/>
          </p:cNvSpPr>
          <p:nvPr/>
        </p:nvSpPr>
        <p:spPr bwMode="auto">
          <a:xfrm>
            <a:off x="3478240" y="1956812"/>
            <a:ext cx="4761240" cy="584775"/>
          </a:xfrm>
          <a:prstGeom prst="rect">
            <a:avLst/>
          </a:prstGeom>
          <a:noFill/>
          <a:ln w="9525">
            <a:noFill/>
            <a:miter lim="800000"/>
            <a:headEnd/>
            <a:tailEnd/>
          </a:ln>
        </p:spPr>
        <p:txBody>
          <a:bodyPr wrap="none">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en-US" altLang="zh-CN" sz="3200" dirty="0"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Over-Replicated </a:t>
            </a:r>
            <a:r>
              <a:rPr lang="en-US" altLang="zh-CN" sz="32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Softmax</a:t>
            </a:r>
            <a:endParaRPr lang="zh-CN" altLang="en-US" sz="32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095117575"/>
      </p:ext>
    </p:extLst>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椭圆 37"/>
          <p:cNvSpPr/>
          <p:nvPr/>
        </p:nvSpPr>
        <p:spPr>
          <a:xfrm>
            <a:off x="271571" y="3139043"/>
            <a:ext cx="453128" cy="452437"/>
          </a:xfrm>
          <a:prstGeom prst="ellipse">
            <a:avLst/>
          </a:prstGeom>
          <a:solidFill>
            <a:schemeClr val="bg1"/>
          </a:solidFill>
          <a:ln w="19050">
            <a:solidFill>
              <a:srgbClr val="392C4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panose="020B0503020204020204" pitchFamily="34" charset="-122"/>
              <a:cs typeface="+mn-cs"/>
            </a:endParaRPr>
          </a:p>
        </p:txBody>
      </p:sp>
      <p:grpSp>
        <p:nvGrpSpPr>
          <p:cNvPr id="77" name="组 76"/>
          <p:cNvGrpSpPr/>
          <p:nvPr/>
        </p:nvGrpSpPr>
        <p:grpSpPr>
          <a:xfrm>
            <a:off x="375188" y="3235451"/>
            <a:ext cx="245885" cy="259766"/>
            <a:chOff x="774426" y="2926178"/>
            <a:chExt cx="245510" cy="259766"/>
          </a:xfrm>
          <a:solidFill>
            <a:srgbClr val="392C47"/>
          </a:solidFill>
        </p:grpSpPr>
        <p:sp>
          <p:nvSpPr>
            <p:cNvPr id="40" name="Rectangle 5"/>
            <p:cNvSpPr>
              <a:spLocks noChangeArrowheads="1"/>
            </p:cNvSpPr>
            <p:nvPr/>
          </p:nvSpPr>
          <p:spPr bwMode="auto">
            <a:xfrm>
              <a:off x="890054" y="2965776"/>
              <a:ext cx="15839" cy="163146"/>
            </a:xfrm>
            <a:prstGeom prst="rect">
              <a:avLst/>
            </a:prstGeom>
            <a:grp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outerShdw blurRad="38100" dist="38100" dir="2700000" algn="tl">
                    <a:srgbClr val="000000">
                      <a:alpha val="43137"/>
                    </a:srgbClr>
                  </a:outerShdw>
                </a:effectLst>
                <a:uLnTx/>
                <a:uFillTx/>
                <a:latin typeface="Arial"/>
                <a:ea typeface="微软雅黑"/>
                <a:cs typeface="+mn-cs"/>
              </a:endParaRPr>
            </a:p>
          </p:txBody>
        </p:sp>
        <p:sp>
          <p:nvSpPr>
            <p:cNvPr id="41" name="Freeform 6"/>
            <p:cNvSpPr>
              <a:spLocks/>
            </p:cNvSpPr>
            <p:nvPr/>
          </p:nvSpPr>
          <p:spPr bwMode="auto">
            <a:xfrm>
              <a:off x="774426" y="3146345"/>
              <a:ext cx="131466" cy="39599"/>
            </a:xfrm>
            <a:custGeom>
              <a:avLst/>
              <a:gdLst>
                <a:gd name="T0" fmla="*/ 64 w 64"/>
                <a:gd name="T1" fmla="*/ 20 h 20"/>
                <a:gd name="T2" fmla="*/ 56 w 64"/>
                <a:gd name="T3" fmla="*/ 20 h 20"/>
                <a:gd name="T4" fmla="*/ 44 w 64"/>
                <a:gd name="T5" fmla="*/ 8 h 20"/>
                <a:gd name="T6" fmla="*/ 0 w 64"/>
                <a:gd name="T7" fmla="*/ 8 h 20"/>
                <a:gd name="T8" fmla="*/ 0 w 64"/>
                <a:gd name="T9" fmla="*/ 0 h 20"/>
                <a:gd name="T10" fmla="*/ 44 w 64"/>
                <a:gd name="T11" fmla="*/ 0 h 20"/>
                <a:gd name="T12" fmla="*/ 64 w 6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64" h="20">
                  <a:moveTo>
                    <a:pt x="64" y="20"/>
                  </a:moveTo>
                  <a:cubicBezTo>
                    <a:pt x="56" y="20"/>
                    <a:pt x="56" y="20"/>
                    <a:pt x="56" y="20"/>
                  </a:cubicBezTo>
                  <a:cubicBezTo>
                    <a:pt x="56" y="13"/>
                    <a:pt x="51" y="8"/>
                    <a:pt x="44" y="8"/>
                  </a:cubicBezTo>
                  <a:cubicBezTo>
                    <a:pt x="0" y="8"/>
                    <a:pt x="0" y="8"/>
                    <a:pt x="0" y="8"/>
                  </a:cubicBezTo>
                  <a:cubicBezTo>
                    <a:pt x="0" y="0"/>
                    <a:pt x="0" y="0"/>
                    <a:pt x="0" y="0"/>
                  </a:cubicBezTo>
                  <a:cubicBezTo>
                    <a:pt x="44" y="0"/>
                    <a:pt x="44" y="0"/>
                    <a:pt x="44" y="0"/>
                  </a:cubicBezTo>
                  <a:cubicBezTo>
                    <a:pt x="55" y="0"/>
                    <a:pt x="64" y="9"/>
                    <a:pt x="64" y="20"/>
                  </a:cubicBezTo>
                </a:path>
              </a:pathLst>
            </a:custGeom>
            <a:grp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outerShdw blurRad="38100" dist="38100" dir="2700000" algn="tl">
                    <a:srgbClr val="000000">
                      <a:alpha val="43137"/>
                    </a:srgbClr>
                  </a:outerShdw>
                </a:effectLst>
                <a:uLnTx/>
                <a:uFillTx/>
                <a:latin typeface="Arial"/>
                <a:ea typeface="微软雅黑"/>
                <a:cs typeface="+mn-cs"/>
              </a:endParaRPr>
            </a:p>
          </p:txBody>
        </p:sp>
        <p:sp>
          <p:nvSpPr>
            <p:cNvPr id="42" name="Freeform 7"/>
            <p:cNvSpPr>
              <a:spLocks/>
            </p:cNvSpPr>
            <p:nvPr/>
          </p:nvSpPr>
          <p:spPr bwMode="auto">
            <a:xfrm>
              <a:off x="890054" y="3146345"/>
              <a:ext cx="129882" cy="39599"/>
            </a:xfrm>
            <a:custGeom>
              <a:avLst/>
              <a:gdLst>
                <a:gd name="T0" fmla="*/ 8 w 64"/>
                <a:gd name="T1" fmla="*/ 20 h 20"/>
                <a:gd name="T2" fmla="*/ 0 w 64"/>
                <a:gd name="T3" fmla="*/ 20 h 20"/>
                <a:gd name="T4" fmla="*/ 20 w 64"/>
                <a:gd name="T5" fmla="*/ 0 h 20"/>
                <a:gd name="T6" fmla="*/ 64 w 64"/>
                <a:gd name="T7" fmla="*/ 0 h 20"/>
                <a:gd name="T8" fmla="*/ 64 w 64"/>
                <a:gd name="T9" fmla="*/ 8 h 20"/>
                <a:gd name="T10" fmla="*/ 20 w 64"/>
                <a:gd name="T11" fmla="*/ 8 h 20"/>
                <a:gd name="T12" fmla="*/ 8 w 6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64" h="20">
                  <a:moveTo>
                    <a:pt x="8" y="20"/>
                  </a:moveTo>
                  <a:cubicBezTo>
                    <a:pt x="0" y="20"/>
                    <a:pt x="0" y="20"/>
                    <a:pt x="0" y="20"/>
                  </a:cubicBezTo>
                  <a:cubicBezTo>
                    <a:pt x="0" y="9"/>
                    <a:pt x="9" y="0"/>
                    <a:pt x="20" y="0"/>
                  </a:cubicBezTo>
                  <a:cubicBezTo>
                    <a:pt x="64" y="0"/>
                    <a:pt x="64" y="0"/>
                    <a:pt x="64" y="0"/>
                  </a:cubicBezTo>
                  <a:cubicBezTo>
                    <a:pt x="64" y="8"/>
                    <a:pt x="64" y="8"/>
                    <a:pt x="64" y="8"/>
                  </a:cubicBezTo>
                  <a:cubicBezTo>
                    <a:pt x="20" y="8"/>
                    <a:pt x="20" y="8"/>
                    <a:pt x="20" y="8"/>
                  </a:cubicBezTo>
                  <a:cubicBezTo>
                    <a:pt x="13" y="8"/>
                    <a:pt x="8" y="13"/>
                    <a:pt x="8" y="20"/>
                  </a:cubicBezTo>
                </a:path>
              </a:pathLst>
            </a:custGeom>
            <a:grp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outerShdw blurRad="38100" dist="38100" dir="2700000" algn="tl">
                    <a:srgbClr val="000000">
                      <a:alpha val="43137"/>
                    </a:srgbClr>
                  </a:outerShdw>
                </a:effectLst>
                <a:uLnTx/>
                <a:uFillTx/>
                <a:latin typeface="Arial"/>
                <a:ea typeface="微软雅黑"/>
                <a:cs typeface="+mn-cs"/>
              </a:endParaRPr>
            </a:p>
          </p:txBody>
        </p:sp>
        <p:sp>
          <p:nvSpPr>
            <p:cNvPr id="43" name="Freeform 8"/>
            <p:cNvSpPr>
              <a:spLocks/>
            </p:cNvSpPr>
            <p:nvPr/>
          </p:nvSpPr>
          <p:spPr bwMode="auto">
            <a:xfrm>
              <a:off x="774426" y="2926178"/>
              <a:ext cx="131466" cy="202744"/>
            </a:xfrm>
            <a:custGeom>
              <a:avLst/>
              <a:gdLst>
                <a:gd name="T0" fmla="*/ 48 w 64"/>
                <a:gd name="T1" fmla="*/ 100 h 100"/>
                <a:gd name="T2" fmla="*/ 0 w 64"/>
                <a:gd name="T3" fmla="*/ 100 h 100"/>
                <a:gd name="T4" fmla="*/ 0 w 64"/>
                <a:gd name="T5" fmla="*/ 0 h 100"/>
                <a:gd name="T6" fmla="*/ 44 w 64"/>
                <a:gd name="T7" fmla="*/ 0 h 100"/>
                <a:gd name="T8" fmla="*/ 64 w 64"/>
                <a:gd name="T9" fmla="*/ 20 h 100"/>
                <a:gd name="T10" fmla="*/ 56 w 64"/>
                <a:gd name="T11" fmla="*/ 20 h 100"/>
                <a:gd name="T12" fmla="*/ 44 w 64"/>
                <a:gd name="T13" fmla="*/ 8 h 100"/>
                <a:gd name="T14" fmla="*/ 8 w 64"/>
                <a:gd name="T15" fmla="*/ 8 h 100"/>
                <a:gd name="T16" fmla="*/ 8 w 64"/>
                <a:gd name="T17" fmla="*/ 92 h 100"/>
                <a:gd name="T18" fmla="*/ 48 w 64"/>
                <a:gd name="T19" fmla="*/ 92 h 100"/>
                <a:gd name="T20" fmla="*/ 48 w 64"/>
                <a:gd name="T2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00">
                  <a:moveTo>
                    <a:pt x="48" y="100"/>
                  </a:moveTo>
                  <a:cubicBezTo>
                    <a:pt x="0" y="100"/>
                    <a:pt x="0" y="100"/>
                    <a:pt x="0" y="100"/>
                  </a:cubicBezTo>
                  <a:cubicBezTo>
                    <a:pt x="0" y="0"/>
                    <a:pt x="0" y="0"/>
                    <a:pt x="0" y="0"/>
                  </a:cubicBezTo>
                  <a:cubicBezTo>
                    <a:pt x="44" y="0"/>
                    <a:pt x="44" y="0"/>
                    <a:pt x="44" y="0"/>
                  </a:cubicBezTo>
                  <a:cubicBezTo>
                    <a:pt x="55" y="0"/>
                    <a:pt x="64" y="9"/>
                    <a:pt x="64" y="20"/>
                  </a:cubicBezTo>
                  <a:cubicBezTo>
                    <a:pt x="56" y="20"/>
                    <a:pt x="56" y="20"/>
                    <a:pt x="56" y="20"/>
                  </a:cubicBezTo>
                  <a:cubicBezTo>
                    <a:pt x="56" y="13"/>
                    <a:pt x="51" y="8"/>
                    <a:pt x="44" y="8"/>
                  </a:cubicBezTo>
                  <a:cubicBezTo>
                    <a:pt x="8" y="8"/>
                    <a:pt x="8" y="8"/>
                    <a:pt x="8" y="8"/>
                  </a:cubicBezTo>
                  <a:cubicBezTo>
                    <a:pt x="8" y="92"/>
                    <a:pt x="8" y="92"/>
                    <a:pt x="8" y="92"/>
                  </a:cubicBezTo>
                  <a:cubicBezTo>
                    <a:pt x="48" y="92"/>
                    <a:pt x="48" y="92"/>
                    <a:pt x="48" y="92"/>
                  </a:cubicBezTo>
                  <a:lnTo>
                    <a:pt x="48" y="100"/>
                  </a:lnTo>
                  <a:close/>
                </a:path>
              </a:pathLst>
            </a:custGeom>
            <a:grp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outerShdw blurRad="38100" dist="38100" dir="2700000" algn="tl">
                    <a:srgbClr val="000000">
                      <a:alpha val="43137"/>
                    </a:srgbClr>
                  </a:outerShdw>
                </a:effectLst>
                <a:uLnTx/>
                <a:uFillTx/>
                <a:latin typeface="Arial"/>
                <a:ea typeface="微软雅黑"/>
                <a:cs typeface="+mn-cs"/>
              </a:endParaRPr>
            </a:p>
          </p:txBody>
        </p:sp>
        <p:sp>
          <p:nvSpPr>
            <p:cNvPr id="44" name="Freeform 9"/>
            <p:cNvSpPr>
              <a:spLocks/>
            </p:cNvSpPr>
            <p:nvPr/>
          </p:nvSpPr>
          <p:spPr bwMode="auto">
            <a:xfrm>
              <a:off x="890054" y="2926178"/>
              <a:ext cx="129882" cy="202744"/>
            </a:xfrm>
            <a:custGeom>
              <a:avLst/>
              <a:gdLst>
                <a:gd name="T0" fmla="*/ 64 w 64"/>
                <a:gd name="T1" fmla="*/ 100 h 100"/>
                <a:gd name="T2" fmla="*/ 16 w 64"/>
                <a:gd name="T3" fmla="*/ 100 h 100"/>
                <a:gd name="T4" fmla="*/ 16 w 64"/>
                <a:gd name="T5" fmla="*/ 92 h 100"/>
                <a:gd name="T6" fmla="*/ 56 w 64"/>
                <a:gd name="T7" fmla="*/ 92 h 100"/>
                <a:gd name="T8" fmla="*/ 56 w 64"/>
                <a:gd name="T9" fmla="*/ 8 h 100"/>
                <a:gd name="T10" fmla="*/ 20 w 64"/>
                <a:gd name="T11" fmla="*/ 8 h 100"/>
                <a:gd name="T12" fmla="*/ 8 w 64"/>
                <a:gd name="T13" fmla="*/ 20 h 100"/>
                <a:gd name="T14" fmla="*/ 0 w 64"/>
                <a:gd name="T15" fmla="*/ 20 h 100"/>
                <a:gd name="T16" fmla="*/ 20 w 64"/>
                <a:gd name="T17" fmla="*/ 0 h 100"/>
                <a:gd name="T18" fmla="*/ 64 w 64"/>
                <a:gd name="T19" fmla="*/ 0 h 100"/>
                <a:gd name="T20" fmla="*/ 64 w 64"/>
                <a:gd name="T2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00">
                  <a:moveTo>
                    <a:pt x="64" y="100"/>
                  </a:moveTo>
                  <a:cubicBezTo>
                    <a:pt x="16" y="100"/>
                    <a:pt x="16" y="100"/>
                    <a:pt x="16" y="100"/>
                  </a:cubicBezTo>
                  <a:cubicBezTo>
                    <a:pt x="16" y="92"/>
                    <a:pt x="16" y="92"/>
                    <a:pt x="16" y="92"/>
                  </a:cubicBezTo>
                  <a:cubicBezTo>
                    <a:pt x="56" y="92"/>
                    <a:pt x="56" y="92"/>
                    <a:pt x="56" y="92"/>
                  </a:cubicBezTo>
                  <a:cubicBezTo>
                    <a:pt x="56" y="8"/>
                    <a:pt x="56" y="8"/>
                    <a:pt x="56" y="8"/>
                  </a:cubicBezTo>
                  <a:cubicBezTo>
                    <a:pt x="20" y="8"/>
                    <a:pt x="20" y="8"/>
                    <a:pt x="20" y="8"/>
                  </a:cubicBezTo>
                  <a:cubicBezTo>
                    <a:pt x="13" y="8"/>
                    <a:pt x="8" y="13"/>
                    <a:pt x="8" y="20"/>
                  </a:cubicBezTo>
                  <a:cubicBezTo>
                    <a:pt x="0" y="20"/>
                    <a:pt x="0" y="20"/>
                    <a:pt x="0" y="20"/>
                  </a:cubicBezTo>
                  <a:cubicBezTo>
                    <a:pt x="0" y="9"/>
                    <a:pt x="9" y="0"/>
                    <a:pt x="20" y="0"/>
                  </a:cubicBezTo>
                  <a:cubicBezTo>
                    <a:pt x="64" y="0"/>
                    <a:pt x="64" y="0"/>
                    <a:pt x="64" y="0"/>
                  </a:cubicBezTo>
                  <a:lnTo>
                    <a:pt x="64" y="100"/>
                  </a:lnTo>
                  <a:close/>
                </a:path>
              </a:pathLst>
            </a:custGeom>
            <a:grp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outerShdw blurRad="38100" dist="38100" dir="2700000" algn="tl">
                    <a:srgbClr val="000000">
                      <a:alpha val="43137"/>
                    </a:srgbClr>
                  </a:outerShdw>
                </a:effectLst>
                <a:uLnTx/>
                <a:uFillTx/>
                <a:latin typeface="Arial"/>
                <a:ea typeface="微软雅黑"/>
                <a:cs typeface="+mn-cs"/>
              </a:endParaRPr>
            </a:p>
          </p:txBody>
        </p:sp>
      </p:grpSp>
      <p:sp>
        <p:nvSpPr>
          <p:cNvPr id="46" name="椭圆 45"/>
          <p:cNvSpPr/>
          <p:nvPr/>
        </p:nvSpPr>
        <p:spPr>
          <a:xfrm>
            <a:off x="271571" y="2076618"/>
            <a:ext cx="453128" cy="452438"/>
          </a:xfrm>
          <a:prstGeom prst="ellipse">
            <a:avLst/>
          </a:prstGeom>
          <a:solidFill>
            <a:srgbClr val="FFFFFF"/>
          </a:solidFill>
          <a:ln w="19050">
            <a:solidFill>
              <a:srgbClr val="FB94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panose="020B0503020204020204" pitchFamily="34" charset="-122"/>
              <a:cs typeface="+mn-cs"/>
            </a:endParaRPr>
          </a:p>
        </p:txBody>
      </p:sp>
      <p:grpSp>
        <p:nvGrpSpPr>
          <p:cNvPr id="75" name="组 74"/>
          <p:cNvGrpSpPr/>
          <p:nvPr/>
        </p:nvGrpSpPr>
        <p:grpSpPr>
          <a:xfrm>
            <a:off x="369645" y="2174805"/>
            <a:ext cx="256989" cy="256598"/>
            <a:chOff x="768882" y="1424594"/>
            <a:chExt cx="256597" cy="256598"/>
          </a:xfrm>
          <a:solidFill>
            <a:srgbClr val="FB9460"/>
          </a:solidFill>
        </p:grpSpPr>
        <p:sp>
          <p:nvSpPr>
            <p:cNvPr id="48" name="Freeform 16"/>
            <p:cNvSpPr>
              <a:spLocks/>
            </p:cNvSpPr>
            <p:nvPr/>
          </p:nvSpPr>
          <p:spPr bwMode="auto">
            <a:xfrm>
              <a:off x="798976" y="1575068"/>
              <a:ext cx="194823" cy="106124"/>
            </a:xfrm>
            <a:custGeom>
              <a:avLst/>
              <a:gdLst>
                <a:gd name="T0" fmla="*/ 123 w 123"/>
                <a:gd name="T1" fmla="*/ 67 h 67"/>
                <a:gd name="T2" fmla="*/ 0 w 123"/>
                <a:gd name="T3" fmla="*/ 67 h 67"/>
                <a:gd name="T4" fmla="*/ 0 w 123"/>
                <a:gd name="T5" fmla="*/ 0 h 67"/>
                <a:gd name="T6" fmla="*/ 10 w 123"/>
                <a:gd name="T7" fmla="*/ 0 h 67"/>
                <a:gd name="T8" fmla="*/ 10 w 123"/>
                <a:gd name="T9" fmla="*/ 57 h 67"/>
                <a:gd name="T10" fmla="*/ 113 w 123"/>
                <a:gd name="T11" fmla="*/ 57 h 67"/>
                <a:gd name="T12" fmla="*/ 113 w 123"/>
                <a:gd name="T13" fmla="*/ 0 h 67"/>
                <a:gd name="T14" fmla="*/ 123 w 123"/>
                <a:gd name="T15" fmla="*/ 0 h 67"/>
                <a:gd name="T16" fmla="*/ 123 w 123"/>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67">
                  <a:moveTo>
                    <a:pt x="123" y="67"/>
                  </a:moveTo>
                  <a:lnTo>
                    <a:pt x="0" y="67"/>
                  </a:lnTo>
                  <a:lnTo>
                    <a:pt x="0" y="0"/>
                  </a:lnTo>
                  <a:lnTo>
                    <a:pt x="10" y="0"/>
                  </a:lnTo>
                  <a:lnTo>
                    <a:pt x="10" y="57"/>
                  </a:lnTo>
                  <a:lnTo>
                    <a:pt x="113" y="57"/>
                  </a:lnTo>
                  <a:lnTo>
                    <a:pt x="113" y="0"/>
                  </a:lnTo>
                  <a:lnTo>
                    <a:pt x="123" y="0"/>
                  </a:lnTo>
                  <a:lnTo>
                    <a:pt x="123" y="67"/>
                  </a:lnTo>
                  <a:close/>
                </a:path>
              </a:pathLst>
            </a:custGeom>
            <a:grp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outerShdw blurRad="38100" dist="38100" dir="2700000" algn="tl">
                    <a:srgbClr val="000000">
                      <a:alpha val="43137"/>
                    </a:srgbClr>
                  </a:outerShdw>
                </a:effectLst>
                <a:uLnTx/>
                <a:uFillTx/>
                <a:latin typeface="Arial"/>
                <a:ea typeface="微软雅黑"/>
                <a:cs typeface="+mn-cs"/>
              </a:endParaRPr>
            </a:p>
          </p:txBody>
        </p:sp>
        <p:sp>
          <p:nvSpPr>
            <p:cNvPr id="49" name="Freeform 17"/>
            <p:cNvSpPr>
              <a:spLocks/>
            </p:cNvSpPr>
            <p:nvPr/>
          </p:nvSpPr>
          <p:spPr bwMode="auto">
            <a:xfrm>
              <a:off x="768882" y="1424594"/>
              <a:ext cx="256597" cy="148890"/>
            </a:xfrm>
            <a:custGeom>
              <a:avLst/>
              <a:gdLst>
                <a:gd name="T0" fmla="*/ 154 w 162"/>
                <a:gd name="T1" fmla="*/ 94 h 94"/>
                <a:gd name="T2" fmla="*/ 81 w 162"/>
                <a:gd name="T3" fmla="*/ 15 h 94"/>
                <a:gd name="T4" fmla="*/ 7 w 162"/>
                <a:gd name="T5" fmla="*/ 94 h 94"/>
                <a:gd name="T6" fmla="*/ 0 w 162"/>
                <a:gd name="T7" fmla="*/ 86 h 94"/>
                <a:gd name="T8" fmla="*/ 81 w 162"/>
                <a:gd name="T9" fmla="*/ 0 h 94"/>
                <a:gd name="T10" fmla="*/ 162 w 162"/>
                <a:gd name="T11" fmla="*/ 86 h 94"/>
                <a:gd name="T12" fmla="*/ 154 w 162"/>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162" h="94">
                  <a:moveTo>
                    <a:pt x="154" y="94"/>
                  </a:moveTo>
                  <a:lnTo>
                    <a:pt x="81" y="15"/>
                  </a:lnTo>
                  <a:lnTo>
                    <a:pt x="7" y="94"/>
                  </a:lnTo>
                  <a:lnTo>
                    <a:pt x="0" y="86"/>
                  </a:lnTo>
                  <a:lnTo>
                    <a:pt x="81" y="0"/>
                  </a:lnTo>
                  <a:lnTo>
                    <a:pt x="162" y="86"/>
                  </a:lnTo>
                  <a:lnTo>
                    <a:pt x="154" y="94"/>
                  </a:lnTo>
                  <a:close/>
                </a:path>
              </a:pathLst>
            </a:custGeom>
            <a:grp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outerShdw blurRad="38100" dist="38100" dir="2700000" algn="tl">
                    <a:srgbClr val="000000">
                      <a:alpha val="43137"/>
                    </a:srgbClr>
                  </a:outerShdw>
                </a:effectLst>
                <a:uLnTx/>
                <a:uFillTx/>
                <a:latin typeface="Arial"/>
                <a:ea typeface="微软雅黑"/>
                <a:cs typeface="+mn-cs"/>
              </a:endParaRPr>
            </a:p>
          </p:txBody>
        </p:sp>
        <p:sp>
          <p:nvSpPr>
            <p:cNvPr id="50" name="Freeform 18"/>
            <p:cNvSpPr>
              <a:spLocks/>
            </p:cNvSpPr>
            <p:nvPr/>
          </p:nvSpPr>
          <p:spPr bwMode="auto">
            <a:xfrm>
              <a:off x="863918" y="1575068"/>
              <a:ext cx="64941" cy="72861"/>
            </a:xfrm>
            <a:custGeom>
              <a:avLst/>
              <a:gdLst>
                <a:gd name="T0" fmla="*/ 41 w 41"/>
                <a:gd name="T1" fmla="*/ 46 h 46"/>
                <a:gd name="T2" fmla="*/ 31 w 41"/>
                <a:gd name="T3" fmla="*/ 46 h 46"/>
                <a:gd name="T4" fmla="*/ 31 w 41"/>
                <a:gd name="T5" fmla="*/ 10 h 46"/>
                <a:gd name="T6" fmla="*/ 10 w 41"/>
                <a:gd name="T7" fmla="*/ 10 h 46"/>
                <a:gd name="T8" fmla="*/ 10 w 41"/>
                <a:gd name="T9" fmla="*/ 46 h 46"/>
                <a:gd name="T10" fmla="*/ 0 w 41"/>
                <a:gd name="T11" fmla="*/ 46 h 46"/>
                <a:gd name="T12" fmla="*/ 0 w 41"/>
                <a:gd name="T13" fmla="*/ 0 h 46"/>
                <a:gd name="T14" fmla="*/ 41 w 41"/>
                <a:gd name="T15" fmla="*/ 0 h 46"/>
                <a:gd name="T16" fmla="*/ 41 w 41"/>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6">
                  <a:moveTo>
                    <a:pt x="41" y="46"/>
                  </a:moveTo>
                  <a:lnTo>
                    <a:pt x="31" y="46"/>
                  </a:lnTo>
                  <a:lnTo>
                    <a:pt x="31" y="10"/>
                  </a:lnTo>
                  <a:lnTo>
                    <a:pt x="10" y="10"/>
                  </a:lnTo>
                  <a:lnTo>
                    <a:pt x="10" y="46"/>
                  </a:lnTo>
                  <a:lnTo>
                    <a:pt x="0" y="46"/>
                  </a:lnTo>
                  <a:lnTo>
                    <a:pt x="0" y="0"/>
                  </a:lnTo>
                  <a:lnTo>
                    <a:pt x="41" y="0"/>
                  </a:lnTo>
                  <a:lnTo>
                    <a:pt x="41" y="46"/>
                  </a:lnTo>
                  <a:close/>
                </a:path>
              </a:pathLst>
            </a:custGeom>
            <a:grp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outerShdw blurRad="38100" dist="38100" dir="2700000" algn="tl">
                    <a:srgbClr val="000000">
                      <a:alpha val="43137"/>
                    </a:srgbClr>
                  </a:outerShdw>
                </a:effectLst>
                <a:uLnTx/>
                <a:uFillTx/>
                <a:latin typeface="Arial"/>
                <a:ea typeface="微软雅黑"/>
                <a:cs typeface="+mn-cs"/>
              </a:endParaRPr>
            </a:p>
          </p:txBody>
        </p:sp>
        <p:sp>
          <p:nvSpPr>
            <p:cNvPr id="51" name="Freeform 19"/>
            <p:cNvSpPr>
              <a:spLocks noEditPoints="1"/>
            </p:cNvSpPr>
            <p:nvPr/>
          </p:nvSpPr>
          <p:spPr bwMode="auto">
            <a:xfrm>
              <a:off x="863918" y="1494287"/>
              <a:ext cx="64941" cy="64942"/>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outerShdw blurRad="38100" dist="38100" dir="2700000" algn="tl">
                    <a:srgbClr val="000000">
                      <a:alpha val="43137"/>
                    </a:srgbClr>
                  </a:outerShdw>
                </a:effectLst>
                <a:uLnTx/>
                <a:uFillTx/>
                <a:latin typeface="Arial"/>
                <a:ea typeface="微软雅黑"/>
                <a:cs typeface="+mn-cs"/>
              </a:endParaRPr>
            </a:p>
          </p:txBody>
        </p:sp>
      </p:grpSp>
      <p:sp>
        <p:nvSpPr>
          <p:cNvPr id="53" name="椭圆 52"/>
          <p:cNvSpPr/>
          <p:nvPr/>
        </p:nvSpPr>
        <p:spPr>
          <a:xfrm>
            <a:off x="271571" y="2608431"/>
            <a:ext cx="453128" cy="452437"/>
          </a:xfrm>
          <a:prstGeom prst="ellipse">
            <a:avLst/>
          </a:prstGeom>
          <a:solidFill>
            <a:schemeClr val="bg1"/>
          </a:solidFill>
          <a:ln w="19050">
            <a:solidFill>
              <a:srgbClr val="F03F3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panose="020B0503020204020204" pitchFamily="34" charset="-122"/>
              <a:cs typeface="+mn-cs"/>
            </a:endParaRPr>
          </a:p>
        </p:txBody>
      </p:sp>
      <p:sp>
        <p:nvSpPr>
          <p:cNvPr id="19474" name="Freeform 10"/>
          <p:cNvSpPr>
            <a:spLocks/>
          </p:cNvSpPr>
          <p:nvPr/>
        </p:nvSpPr>
        <p:spPr bwMode="auto">
          <a:xfrm>
            <a:off x="366821" y="2711618"/>
            <a:ext cx="262337" cy="246063"/>
          </a:xfrm>
          <a:custGeom>
            <a:avLst/>
            <a:gdLst>
              <a:gd name="T0" fmla="*/ 81672 w 128"/>
              <a:gd name="T1" fmla="*/ 245511 h 120"/>
              <a:gd name="T2" fmla="*/ 24501 w 128"/>
              <a:gd name="T3" fmla="*/ 220960 h 120"/>
              <a:gd name="T4" fmla="*/ 0 w 128"/>
              <a:gd name="T5" fmla="*/ 163674 h 120"/>
              <a:gd name="T6" fmla="*/ 24501 w 128"/>
              <a:gd name="T7" fmla="*/ 106388 h 120"/>
              <a:gd name="T8" fmla="*/ 118424 w 128"/>
              <a:gd name="T9" fmla="*/ 4092 h 120"/>
              <a:gd name="T10" fmla="*/ 130675 w 128"/>
              <a:gd name="T11" fmla="*/ 16367 h 120"/>
              <a:gd name="T12" fmla="*/ 34710 w 128"/>
              <a:gd name="T13" fmla="*/ 116618 h 120"/>
              <a:gd name="T14" fmla="*/ 16334 w 128"/>
              <a:gd name="T15" fmla="*/ 163674 h 120"/>
              <a:gd name="T16" fmla="*/ 34710 w 128"/>
              <a:gd name="T17" fmla="*/ 210730 h 120"/>
              <a:gd name="T18" fmla="*/ 81672 w 128"/>
              <a:gd name="T19" fmla="*/ 229144 h 120"/>
              <a:gd name="T20" fmla="*/ 128633 w 128"/>
              <a:gd name="T21" fmla="*/ 210730 h 120"/>
              <a:gd name="T22" fmla="*/ 230722 w 128"/>
              <a:gd name="T23" fmla="*/ 100250 h 120"/>
              <a:gd name="T24" fmla="*/ 245015 w 128"/>
              <a:gd name="T25" fmla="*/ 65470 h 120"/>
              <a:gd name="T26" fmla="*/ 230722 w 128"/>
              <a:gd name="T27" fmla="*/ 30689 h 120"/>
              <a:gd name="T28" fmla="*/ 196012 w 128"/>
              <a:gd name="T29" fmla="*/ 16367 h 120"/>
              <a:gd name="T30" fmla="*/ 161301 w 128"/>
              <a:gd name="T31" fmla="*/ 30689 h 120"/>
              <a:gd name="T32" fmla="*/ 59212 w 128"/>
              <a:gd name="T33" fmla="*/ 141169 h 120"/>
              <a:gd name="T34" fmla="*/ 59212 w 128"/>
              <a:gd name="T35" fmla="*/ 186179 h 120"/>
              <a:gd name="T36" fmla="*/ 81672 w 128"/>
              <a:gd name="T37" fmla="*/ 196409 h 120"/>
              <a:gd name="T38" fmla="*/ 81672 w 128"/>
              <a:gd name="T39" fmla="*/ 196409 h 120"/>
              <a:gd name="T40" fmla="*/ 104131 w 128"/>
              <a:gd name="T41" fmla="*/ 186179 h 120"/>
              <a:gd name="T42" fmla="*/ 204179 w 128"/>
              <a:gd name="T43" fmla="*/ 83883 h 120"/>
              <a:gd name="T44" fmla="*/ 214388 w 128"/>
              <a:gd name="T45" fmla="*/ 96158 h 120"/>
              <a:gd name="T46" fmla="*/ 116382 w 128"/>
              <a:gd name="T47" fmla="*/ 198455 h 120"/>
              <a:gd name="T48" fmla="*/ 81672 w 128"/>
              <a:gd name="T49" fmla="*/ 212776 h 120"/>
              <a:gd name="T50" fmla="*/ 81672 w 128"/>
              <a:gd name="T51" fmla="*/ 212776 h 120"/>
              <a:gd name="T52" fmla="*/ 46961 w 128"/>
              <a:gd name="T53" fmla="*/ 198455 h 120"/>
              <a:gd name="T54" fmla="*/ 46961 w 128"/>
              <a:gd name="T55" fmla="*/ 128893 h 120"/>
              <a:gd name="T56" fmla="*/ 149051 w 128"/>
              <a:gd name="T57" fmla="*/ 18413 h 120"/>
              <a:gd name="T58" fmla="*/ 196012 w 128"/>
              <a:gd name="T59" fmla="*/ 0 h 120"/>
              <a:gd name="T60" fmla="*/ 242973 w 128"/>
              <a:gd name="T61" fmla="*/ 18413 h 120"/>
              <a:gd name="T62" fmla="*/ 261349 w 128"/>
              <a:gd name="T63" fmla="*/ 65470 h 120"/>
              <a:gd name="T64" fmla="*/ 242973 w 128"/>
              <a:gd name="T65" fmla="*/ 112526 h 120"/>
              <a:gd name="T66" fmla="*/ 138842 w 128"/>
              <a:gd name="T67" fmla="*/ 220960 h 120"/>
              <a:gd name="T68" fmla="*/ 81672 w 128"/>
              <a:gd name="T69" fmla="*/ 245511 h 12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8"/>
              <a:gd name="T106" fmla="*/ 0 h 120"/>
              <a:gd name="T107" fmla="*/ 128 w 128"/>
              <a:gd name="T108" fmla="*/ 120 h 12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8" h="120">
                <a:moveTo>
                  <a:pt x="40" y="120"/>
                </a:moveTo>
                <a:cubicBezTo>
                  <a:pt x="29" y="120"/>
                  <a:pt x="19" y="116"/>
                  <a:pt x="12" y="108"/>
                </a:cubicBezTo>
                <a:cubicBezTo>
                  <a:pt x="4" y="101"/>
                  <a:pt x="0" y="91"/>
                  <a:pt x="0" y="80"/>
                </a:cubicBezTo>
                <a:cubicBezTo>
                  <a:pt x="0" y="69"/>
                  <a:pt x="4" y="59"/>
                  <a:pt x="12" y="52"/>
                </a:cubicBezTo>
                <a:cubicBezTo>
                  <a:pt x="58" y="2"/>
                  <a:pt x="58" y="2"/>
                  <a:pt x="58" y="2"/>
                </a:cubicBezTo>
                <a:cubicBezTo>
                  <a:pt x="64" y="8"/>
                  <a:pt x="64" y="8"/>
                  <a:pt x="64" y="8"/>
                </a:cubicBezTo>
                <a:cubicBezTo>
                  <a:pt x="17" y="57"/>
                  <a:pt x="17" y="57"/>
                  <a:pt x="17" y="57"/>
                </a:cubicBezTo>
                <a:cubicBezTo>
                  <a:pt x="11" y="63"/>
                  <a:pt x="8" y="71"/>
                  <a:pt x="8" y="80"/>
                </a:cubicBezTo>
                <a:cubicBezTo>
                  <a:pt x="8" y="89"/>
                  <a:pt x="11" y="97"/>
                  <a:pt x="17" y="103"/>
                </a:cubicBezTo>
                <a:cubicBezTo>
                  <a:pt x="23" y="109"/>
                  <a:pt x="31" y="112"/>
                  <a:pt x="40" y="112"/>
                </a:cubicBezTo>
                <a:cubicBezTo>
                  <a:pt x="49" y="112"/>
                  <a:pt x="57" y="109"/>
                  <a:pt x="63" y="103"/>
                </a:cubicBezTo>
                <a:cubicBezTo>
                  <a:pt x="113" y="49"/>
                  <a:pt x="113" y="49"/>
                  <a:pt x="113" y="49"/>
                </a:cubicBezTo>
                <a:cubicBezTo>
                  <a:pt x="118" y="44"/>
                  <a:pt x="120" y="38"/>
                  <a:pt x="120" y="32"/>
                </a:cubicBezTo>
                <a:cubicBezTo>
                  <a:pt x="120" y="26"/>
                  <a:pt x="118" y="20"/>
                  <a:pt x="113" y="15"/>
                </a:cubicBezTo>
                <a:cubicBezTo>
                  <a:pt x="108" y="10"/>
                  <a:pt x="102" y="8"/>
                  <a:pt x="96" y="8"/>
                </a:cubicBezTo>
                <a:cubicBezTo>
                  <a:pt x="90" y="8"/>
                  <a:pt x="84" y="10"/>
                  <a:pt x="79" y="15"/>
                </a:cubicBezTo>
                <a:cubicBezTo>
                  <a:pt x="29" y="69"/>
                  <a:pt x="29" y="69"/>
                  <a:pt x="29" y="69"/>
                </a:cubicBezTo>
                <a:cubicBezTo>
                  <a:pt x="22" y="75"/>
                  <a:pt x="22" y="85"/>
                  <a:pt x="29" y="91"/>
                </a:cubicBezTo>
                <a:cubicBezTo>
                  <a:pt x="32" y="94"/>
                  <a:pt x="36" y="96"/>
                  <a:pt x="40" y="96"/>
                </a:cubicBezTo>
                <a:cubicBezTo>
                  <a:pt x="40" y="96"/>
                  <a:pt x="40" y="96"/>
                  <a:pt x="40" y="96"/>
                </a:cubicBezTo>
                <a:cubicBezTo>
                  <a:pt x="44" y="96"/>
                  <a:pt x="48" y="94"/>
                  <a:pt x="51" y="91"/>
                </a:cubicBezTo>
                <a:cubicBezTo>
                  <a:pt x="100" y="41"/>
                  <a:pt x="100" y="41"/>
                  <a:pt x="100" y="41"/>
                </a:cubicBezTo>
                <a:cubicBezTo>
                  <a:pt x="105" y="47"/>
                  <a:pt x="105" y="47"/>
                  <a:pt x="105" y="47"/>
                </a:cubicBezTo>
                <a:cubicBezTo>
                  <a:pt x="57" y="97"/>
                  <a:pt x="57" y="97"/>
                  <a:pt x="57" y="97"/>
                </a:cubicBezTo>
                <a:cubicBezTo>
                  <a:pt x="52" y="102"/>
                  <a:pt x="46" y="104"/>
                  <a:pt x="40" y="104"/>
                </a:cubicBezTo>
                <a:cubicBezTo>
                  <a:pt x="40" y="104"/>
                  <a:pt x="40" y="104"/>
                  <a:pt x="40" y="104"/>
                </a:cubicBezTo>
                <a:cubicBezTo>
                  <a:pt x="34" y="104"/>
                  <a:pt x="28" y="102"/>
                  <a:pt x="23" y="97"/>
                </a:cubicBezTo>
                <a:cubicBezTo>
                  <a:pt x="14" y="88"/>
                  <a:pt x="14" y="72"/>
                  <a:pt x="23" y="63"/>
                </a:cubicBezTo>
                <a:cubicBezTo>
                  <a:pt x="73" y="9"/>
                  <a:pt x="73" y="9"/>
                  <a:pt x="73" y="9"/>
                </a:cubicBezTo>
                <a:cubicBezTo>
                  <a:pt x="79" y="3"/>
                  <a:pt x="87" y="0"/>
                  <a:pt x="96" y="0"/>
                </a:cubicBezTo>
                <a:cubicBezTo>
                  <a:pt x="105" y="0"/>
                  <a:pt x="113" y="3"/>
                  <a:pt x="119" y="9"/>
                </a:cubicBezTo>
                <a:cubicBezTo>
                  <a:pt x="125" y="15"/>
                  <a:pt x="128" y="23"/>
                  <a:pt x="128" y="32"/>
                </a:cubicBezTo>
                <a:cubicBezTo>
                  <a:pt x="128" y="41"/>
                  <a:pt x="125" y="49"/>
                  <a:pt x="119" y="55"/>
                </a:cubicBezTo>
                <a:cubicBezTo>
                  <a:pt x="68" y="108"/>
                  <a:pt x="68" y="108"/>
                  <a:pt x="68" y="108"/>
                </a:cubicBezTo>
                <a:cubicBezTo>
                  <a:pt x="61" y="116"/>
                  <a:pt x="51" y="120"/>
                  <a:pt x="40" y="120"/>
                </a:cubicBezTo>
              </a:path>
            </a:pathLst>
          </a:custGeom>
          <a:solidFill>
            <a:srgbClr val="F03F30"/>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微软雅黑" pitchFamily="34" charset="-122"/>
              <a:cs typeface="+mn-cs"/>
            </a:endParaRPr>
          </a:p>
        </p:txBody>
      </p:sp>
      <p:sp>
        <p:nvSpPr>
          <p:cNvPr id="56" name="椭圆 55"/>
          <p:cNvSpPr/>
          <p:nvPr/>
        </p:nvSpPr>
        <p:spPr>
          <a:xfrm>
            <a:off x="271571" y="3672343"/>
            <a:ext cx="453128" cy="452437"/>
          </a:xfrm>
          <a:prstGeom prst="ellipse">
            <a:avLst/>
          </a:prstGeom>
          <a:solidFill>
            <a:schemeClr val="bg1"/>
          </a:solidFill>
          <a:ln w="19050">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panose="020B0503020204020204" pitchFamily="34" charset="-122"/>
              <a:cs typeface="+mn-cs"/>
            </a:endParaRPr>
          </a:p>
        </p:txBody>
      </p:sp>
      <p:grpSp>
        <p:nvGrpSpPr>
          <p:cNvPr id="79" name="组 78"/>
          <p:cNvGrpSpPr/>
          <p:nvPr/>
        </p:nvGrpSpPr>
        <p:grpSpPr>
          <a:xfrm>
            <a:off x="367269" y="3783440"/>
            <a:ext cx="261748" cy="231255"/>
            <a:chOff x="766506" y="3696517"/>
            <a:chExt cx="261349" cy="231255"/>
          </a:xfrm>
          <a:solidFill>
            <a:srgbClr val="666666"/>
          </a:solidFill>
        </p:grpSpPr>
        <p:sp>
          <p:nvSpPr>
            <p:cNvPr id="58" name="Freeform 11"/>
            <p:cNvSpPr>
              <a:spLocks/>
            </p:cNvSpPr>
            <p:nvPr/>
          </p:nvSpPr>
          <p:spPr bwMode="auto">
            <a:xfrm>
              <a:off x="833031" y="3748787"/>
              <a:ext cx="57021" cy="98204"/>
            </a:xfrm>
            <a:custGeom>
              <a:avLst/>
              <a:gdLst>
                <a:gd name="T0" fmla="*/ 36 w 36"/>
                <a:gd name="T1" fmla="*/ 62 h 62"/>
                <a:gd name="T2" fmla="*/ 10 w 36"/>
                <a:gd name="T3" fmla="*/ 62 h 62"/>
                <a:gd name="T4" fmla="*/ 10 w 36"/>
                <a:gd name="T5" fmla="*/ 52 h 62"/>
                <a:gd name="T6" fmla="*/ 25 w 36"/>
                <a:gd name="T7" fmla="*/ 52 h 62"/>
                <a:gd name="T8" fmla="*/ 25 w 36"/>
                <a:gd name="T9" fmla="*/ 10 h 62"/>
                <a:gd name="T10" fmla="*/ 0 w 36"/>
                <a:gd name="T11" fmla="*/ 10 h 62"/>
                <a:gd name="T12" fmla="*/ 0 w 36"/>
                <a:gd name="T13" fmla="*/ 0 h 62"/>
                <a:gd name="T14" fmla="*/ 36 w 36"/>
                <a:gd name="T15" fmla="*/ 0 h 62"/>
                <a:gd name="T16" fmla="*/ 36 w 36"/>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62">
                  <a:moveTo>
                    <a:pt x="36" y="62"/>
                  </a:moveTo>
                  <a:lnTo>
                    <a:pt x="10" y="62"/>
                  </a:lnTo>
                  <a:lnTo>
                    <a:pt x="10" y="52"/>
                  </a:lnTo>
                  <a:lnTo>
                    <a:pt x="25" y="52"/>
                  </a:lnTo>
                  <a:lnTo>
                    <a:pt x="25" y="10"/>
                  </a:lnTo>
                  <a:lnTo>
                    <a:pt x="0" y="10"/>
                  </a:lnTo>
                  <a:lnTo>
                    <a:pt x="0" y="0"/>
                  </a:lnTo>
                  <a:lnTo>
                    <a:pt x="36" y="0"/>
                  </a:lnTo>
                  <a:lnTo>
                    <a:pt x="36" y="62"/>
                  </a:lnTo>
                  <a:close/>
                </a:path>
              </a:pathLst>
            </a:custGeom>
            <a:grp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59" name="Freeform 12"/>
            <p:cNvSpPr>
              <a:spLocks/>
            </p:cNvSpPr>
            <p:nvPr/>
          </p:nvSpPr>
          <p:spPr bwMode="auto">
            <a:xfrm>
              <a:off x="878966" y="3696517"/>
              <a:ext cx="148889" cy="202743"/>
            </a:xfrm>
            <a:custGeom>
              <a:avLst/>
              <a:gdLst>
                <a:gd name="T0" fmla="*/ 94 w 94"/>
                <a:gd name="T1" fmla="*/ 128 h 128"/>
                <a:gd name="T2" fmla="*/ 0 w 94"/>
                <a:gd name="T3" fmla="*/ 95 h 128"/>
                <a:gd name="T4" fmla="*/ 3 w 94"/>
                <a:gd name="T5" fmla="*/ 85 h 128"/>
                <a:gd name="T6" fmla="*/ 84 w 94"/>
                <a:gd name="T7" fmla="*/ 113 h 128"/>
                <a:gd name="T8" fmla="*/ 84 w 94"/>
                <a:gd name="T9" fmla="*/ 15 h 128"/>
                <a:gd name="T10" fmla="*/ 3 w 94"/>
                <a:gd name="T11" fmla="*/ 43 h 128"/>
                <a:gd name="T12" fmla="*/ 0 w 94"/>
                <a:gd name="T13" fmla="*/ 33 h 128"/>
                <a:gd name="T14" fmla="*/ 94 w 94"/>
                <a:gd name="T15" fmla="*/ 0 h 128"/>
                <a:gd name="T16" fmla="*/ 94 w 9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28">
                  <a:moveTo>
                    <a:pt x="94" y="128"/>
                  </a:moveTo>
                  <a:lnTo>
                    <a:pt x="0" y="95"/>
                  </a:lnTo>
                  <a:lnTo>
                    <a:pt x="3" y="85"/>
                  </a:lnTo>
                  <a:lnTo>
                    <a:pt x="84" y="113"/>
                  </a:lnTo>
                  <a:lnTo>
                    <a:pt x="84" y="15"/>
                  </a:lnTo>
                  <a:lnTo>
                    <a:pt x="3" y="43"/>
                  </a:lnTo>
                  <a:lnTo>
                    <a:pt x="0" y="33"/>
                  </a:lnTo>
                  <a:lnTo>
                    <a:pt x="94" y="0"/>
                  </a:lnTo>
                  <a:lnTo>
                    <a:pt x="94" y="128"/>
                  </a:lnTo>
                  <a:close/>
                </a:path>
              </a:pathLst>
            </a:custGeom>
            <a:grp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60" name="Freeform 13"/>
            <p:cNvSpPr>
              <a:spLocks/>
            </p:cNvSpPr>
            <p:nvPr/>
          </p:nvSpPr>
          <p:spPr bwMode="auto">
            <a:xfrm>
              <a:off x="912228" y="3747203"/>
              <a:ext cx="77612" cy="42767"/>
            </a:xfrm>
            <a:custGeom>
              <a:avLst/>
              <a:gdLst>
                <a:gd name="T0" fmla="*/ 2 w 49"/>
                <a:gd name="T1" fmla="*/ 27 h 27"/>
                <a:gd name="T2" fmla="*/ 0 w 49"/>
                <a:gd name="T3" fmla="*/ 17 h 27"/>
                <a:gd name="T4" fmla="*/ 46 w 49"/>
                <a:gd name="T5" fmla="*/ 0 h 27"/>
                <a:gd name="T6" fmla="*/ 49 w 49"/>
                <a:gd name="T7" fmla="*/ 9 h 27"/>
                <a:gd name="T8" fmla="*/ 2 w 49"/>
                <a:gd name="T9" fmla="*/ 27 h 27"/>
              </a:gdLst>
              <a:ahLst/>
              <a:cxnLst>
                <a:cxn ang="0">
                  <a:pos x="T0" y="T1"/>
                </a:cxn>
                <a:cxn ang="0">
                  <a:pos x="T2" y="T3"/>
                </a:cxn>
                <a:cxn ang="0">
                  <a:pos x="T4" y="T5"/>
                </a:cxn>
                <a:cxn ang="0">
                  <a:pos x="T6" y="T7"/>
                </a:cxn>
                <a:cxn ang="0">
                  <a:pos x="T8" y="T9"/>
                </a:cxn>
              </a:cxnLst>
              <a:rect l="0" t="0" r="r" b="b"/>
              <a:pathLst>
                <a:path w="49" h="27">
                  <a:moveTo>
                    <a:pt x="2" y="27"/>
                  </a:moveTo>
                  <a:lnTo>
                    <a:pt x="0" y="17"/>
                  </a:lnTo>
                  <a:lnTo>
                    <a:pt x="46" y="0"/>
                  </a:lnTo>
                  <a:lnTo>
                    <a:pt x="49" y="9"/>
                  </a:lnTo>
                  <a:lnTo>
                    <a:pt x="2" y="27"/>
                  </a:lnTo>
                  <a:close/>
                </a:path>
              </a:pathLst>
            </a:custGeom>
            <a:grp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61" name="Freeform 14"/>
            <p:cNvSpPr>
              <a:spLocks noEditPoints="1"/>
            </p:cNvSpPr>
            <p:nvPr/>
          </p:nvSpPr>
          <p:spPr bwMode="auto">
            <a:xfrm>
              <a:off x="766506" y="3748787"/>
              <a:ext cx="49101" cy="98204"/>
            </a:xfrm>
            <a:custGeom>
              <a:avLst/>
              <a:gdLst>
                <a:gd name="T0" fmla="*/ 31 w 31"/>
                <a:gd name="T1" fmla="*/ 62 h 62"/>
                <a:gd name="T2" fmla="*/ 0 w 31"/>
                <a:gd name="T3" fmla="*/ 62 h 62"/>
                <a:gd name="T4" fmla="*/ 0 w 31"/>
                <a:gd name="T5" fmla="*/ 0 h 62"/>
                <a:gd name="T6" fmla="*/ 31 w 31"/>
                <a:gd name="T7" fmla="*/ 0 h 62"/>
                <a:gd name="T8" fmla="*/ 31 w 31"/>
                <a:gd name="T9" fmla="*/ 62 h 62"/>
                <a:gd name="T10" fmla="*/ 11 w 31"/>
                <a:gd name="T11" fmla="*/ 52 h 62"/>
                <a:gd name="T12" fmla="*/ 21 w 31"/>
                <a:gd name="T13" fmla="*/ 52 h 62"/>
                <a:gd name="T14" fmla="*/ 21 w 31"/>
                <a:gd name="T15" fmla="*/ 10 h 62"/>
                <a:gd name="T16" fmla="*/ 11 w 31"/>
                <a:gd name="T17" fmla="*/ 10 h 62"/>
                <a:gd name="T18" fmla="*/ 11 w 31"/>
                <a:gd name="T19"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62">
                  <a:moveTo>
                    <a:pt x="31" y="62"/>
                  </a:moveTo>
                  <a:lnTo>
                    <a:pt x="0" y="62"/>
                  </a:lnTo>
                  <a:lnTo>
                    <a:pt x="0" y="0"/>
                  </a:lnTo>
                  <a:lnTo>
                    <a:pt x="31" y="0"/>
                  </a:lnTo>
                  <a:lnTo>
                    <a:pt x="31" y="62"/>
                  </a:lnTo>
                  <a:close/>
                  <a:moveTo>
                    <a:pt x="11" y="52"/>
                  </a:moveTo>
                  <a:lnTo>
                    <a:pt x="21" y="52"/>
                  </a:lnTo>
                  <a:lnTo>
                    <a:pt x="21" y="10"/>
                  </a:lnTo>
                  <a:lnTo>
                    <a:pt x="11" y="10"/>
                  </a:lnTo>
                  <a:lnTo>
                    <a:pt x="11" y="52"/>
                  </a:lnTo>
                  <a:close/>
                </a:path>
              </a:pathLst>
            </a:custGeom>
            <a:grp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62" name="Freeform 15"/>
            <p:cNvSpPr>
              <a:spLocks/>
            </p:cNvSpPr>
            <p:nvPr/>
          </p:nvSpPr>
          <p:spPr bwMode="auto">
            <a:xfrm>
              <a:off x="799769" y="3862830"/>
              <a:ext cx="80780" cy="64942"/>
            </a:xfrm>
            <a:custGeom>
              <a:avLst/>
              <a:gdLst>
                <a:gd name="T0" fmla="*/ 16 w 40"/>
                <a:gd name="T1" fmla="*/ 32 h 32"/>
                <a:gd name="T2" fmla="*/ 0 w 40"/>
                <a:gd name="T3" fmla="*/ 16 h 32"/>
                <a:gd name="T4" fmla="*/ 0 w 40"/>
                <a:gd name="T5" fmla="*/ 0 h 32"/>
                <a:gd name="T6" fmla="*/ 8 w 40"/>
                <a:gd name="T7" fmla="*/ 0 h 32"/>
                <a:gd name="T8" fmla="*/ 8 w 40"/>
                <a:gd name="T9" fmla="*/ 16 h 32"/>
                <a:gd name="T10" fmla="*/ 16 w 40"/>
                <a:gd name="T11" fmla="*/ 24 h 32"/>
                <a:gd name="T12" fmla="*/ 24 w 40"/>
                <a:gd name="T13" fmla="*/ 16 h 32"/>
                <a:gd name="T14" fmla="*/ 24 w 40"/>
                <a:gd name="T15" fmla="*/ 0 h 32"/>
                <a:gd name="T16" fmla="*/ 40 w 40"/>
                <a:gd name="T17" fmla="*/ 0 h 32"/>
                <a:gd name="T18" fmla="*/ 40 w 40"/>
                <a:gd name="T19" fmla="*/ 8 h 32"/>
                <a:gd name="T20" fmla="*/ 32 w 40"/>
                <a:gd name="T21" fmla="*/ 8 h 32"/>
                <a:gd name="T22" fmla="*/ 32 w 40"/>
                <a:gd name="T23" fmla="*/ 16 h 32"/>
                <a:gd name="T24" fmla="*/ 16 w 40"/>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2">
                  <a:moveTo>
                    <a:pt x="16" y="32"/>
                  </a:moveTo>
                  <a:cubicBezTo>
                    <a:pt x="7" y="32"/>
                    <a:pt x="0" y="25"/>
                    <a:pt x="0" y="16"/>
                  </a:cubicBezTo>
                  <a:cubicBezTo>
                    <a:pt x="0" y="0"/>
                    <a:pt x="0" y="0"/>
                    <a:pt x="0" y="0"/>
                  </a:cubicBezTo>
                  <a:cubicBezTo>
                    <a:pt x="8" y="0"/>
                    <a:pt x="8" y="0"/>
                    <a:pt x="8" y="0"/>
                  </a:cubicBezTo>
                  <a:cubicBezTo>
                    <a:pt x="8" y="16"/>
                    <a:pt x="8" y="16"/>
                    <a:pt x="8" y="16"/>
                  </a:cubicBezTo>
                  <a:cubicBezTo>
                    <a:pt x="8" y="20"/>
                    <a:pt x="12" y="24"/>
                    <a:pt x="16" y="24"/>
                  </a:cubicBezTo>
                  <a:cubicBezTo>
                    <a:pt x="20" y="24"/>
                    <a:pt x="24" y="20"/>
                    <a:pt x="24" y="16"/>
                  </a:cubicBezTo>
                  <a:cubicBezTo>
                    <a:pt x="24" y="0"/>
                    <a:pt x="24" y="0"/>
                    <a:pt x="24" y="0"/>
                  </a:cubicBezTo>
                  <a:cubicBezTo>
                    <a:pt x="40" y="0"/>
                    <a:pt x="40" y="0"/>
                    <a:pt x="40" y="0"/>
                  </a:cubicBezTo>
                  <a:cubicBezTo>
                    <a:pt x="40" y="8"/>
                    <a:pt x="40" y="8"/>
                    <a:pt x="40" y="8"/>
                  </a:cubicBezTo>
                  <a:cubicBezTo>
                    <a:pt x="32" y="8"/>
                    <a:pt x="32" y="8"/>
                    <a:pt x="32" y="8"/>
                  </a:cubicBezTo>
                  <a:cubicBezTo>
                    <a:pt x="32" y="16"/>
                    <a:pt x="32" y="16"/>
                    <a:pt x="32" y="16"/>
                  </a:cubicBezTo>
                  <a:cubicBezTo>
                    <a:pt x="32" y="25"/>
                    <a:pt x="25" y="32"/>
                    <a:pt x="16" y="32"/>
                  </a:cubicBezTo>
                </a:path>
              </a:pathLst>
            </a:custGeom>
            <a:grp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81" name="矩形 80"/>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sp>
        <p:nvSpPr>
          <p:cNvPr id="65" name="文本框 83"/>
          <p:cNvSpPr txBox="1">
            <a:spLocks noChangeArrowheads="1"/>
          </p:cNvSpPr>
          <p:nvPr/>
        </p:nvSpPr>
        <p:spPr bwMode="auto">
          <a:xfrm>
            <a:off x="624735" y="295208"/>
            <a:ext cx="1980029" cy="400110"/>
          </a:xfrm>
          <a:prstGeom prst="rect">
            <a:avLst/>
          </a:prstGeom>
          <a:noFill/>
          <a:ln w="9525">
            <a:noFill/>
            <a:miter lim="800000"/>
            <a:headEnd/>
            <a:tailEnd/>
          </a:ln>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smtClean="0">
                <a:ln>
                  <a:noFill/>
                </a:ln>
                <a:solidFill>
                  <a:srgbClr val="FFFFFF"/>
                </a:solidFill>
                <a:effectLst/>
                <a:uLnTx/>
                <a:uFillTx/>
                <a:latin typeface="Century Gothic"/>
                <a:ea typeface="微软雅黑" pitchFamily="34" charset="-122"/>
                <a:cs typeface="+mn-cs"/>
              </a:rPr>
              <a:t>深度玻尔兹曼机</a:t>
            </a:r>
            <a:endParaRPr kumimoji="0" lang="zh-CN" altLang="en-US" sz="2000" b="0" i="0" u="none" strike="noStrike" kern="1200" cap="none" spc="0" normalizeH="0" baseline="0" noProof="0" dirty="0">
              <a:ln>
                <a:noFill/>
              </a:ln>
              <a:solidFill>
                <a:srgbClr val="FFFFFF"/>
              </a:solidFill>
              <a:effectLst/>
              <a:uLnTx/>
              <a:uFillTx/>
              <a:latin typeface="Century Gothic"/>
              <a:ea typeface="微软雅黑" pitchFamily="34" charset="-122"/>
              <a:cs typeface="+mn-cs"/>
            </a:endParaRPr>
          </a:p>
        </p:txBody>
      </p:sp>
      <p:sp>
        <p:nvSpPr>
          <p:cNvPr id="66" name="文本框 64"/>
          <p:cNvSpPr txBox="1"/>
          <p:nvPr/>
        </p:nvSpPr>
        <p:spPr>
          <a:xfrm>
            <a:off x="852176" y="2147741"/>
            <a:ext cx="4360406"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基于</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DBM</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的模型可抽取</a:t>
            </a:r>
            <a:r>
              <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文本中的分布形式的语义单元</a:t>
            </a:r>
            <a:r>
              <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主题</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68" name="文本框 64"/>
          <p:cNvSpPr txBox="1"/>
          <p:nvPr/>
        </p:nvSpPr>
        <p:spPr>
          <a:xfrm>
            <a:off x="852176" y="2680682"/>
            <a:ext cx="4050598"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在</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DBM</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上能够运用高效的预训练方法和状态初始化策略。</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69" name="文本框 64"/>
          <p:cNvSpPr txBox="1"/>
          <p:nvPr/>
        </p:nvSpPr>
        <p:spPr>
          <a:xfrm>
            <a:off x="867897" y="3213623"/>
            <a:ext cx="2979435"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针对</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DBM</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的训练可以像</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RBM</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一样高效。</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71" name="文本框 64"/>
          <p:cNvSpPr txBox="1"/>
          <p:nvPr/>
        </p:nvSpPr>
        <p:spPr>
          <a:xfrm>
            <a:off x="867897" y="3783440"/>
            <a:ext cx="4034877"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基于</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DBM</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构建的主题模型对于未知数据的预测</a:t>
            </a:r>
            <a:r>
              <a:rPr lang="zh-CN" altLang="en-US"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能力</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较好。</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文本框 64"/>
          <p:cNvSpPr txBox="1"/>
          <p:nvPr/>
        </p:nvSpPr>
        <p:spPr>
          <a:xfrm>
            <a:off x="624734" y="1369916"/>
            <a:ext cx="3648816" cy="461665"/>
          </a:xfrm>
          <a:prstGeom prst="rect">
            <a:avLst/>
          </a:prstGeom>
          <a:solidFill>
            <a:schemeClr val="accent6">
              <a:lumMod val="50000"/>
            </a:schemeClr>
          </a:solid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lvl="0" algn="just">
              <a:defRPr/>
            </a:pPr>
            <a:r>
              <a:rPr lang="en-US" altLang="zh-CN" sz="120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Over-Replicated Softmax</a:t>
            </a:r>
            <a:r>
              <a:rPr lang="zh-CN" altLang="en-US" sz="120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本质上是具有两个隐藏层的深度玻尔兹曼机</a:t>
            </a:r>
            <a:r>
              <a:rPr lang="en-US" altLang="zh-CN" sz="120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(Deep Boltzmann Machine)</a:t>
            </a:r>
            <a:endParaRPr lang="en-US" altLang="zh-CN" sz="12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文本框 64"/>
          <p:cNvSpPr txBox="1"/>
          <p:nvPr/>
        </p:nvSpPr>
        <p:spPr>
          <a:xfrm>
            <a:off x="5563077" y="2127340"/>
            <a:ext cx="4552950"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lvl="0" algn="just">
              <a:defRPr/>
            </a:pP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两个极端：</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文本框 64"/>
          <p:cNvSpPr txBox="1"/>
          <p:nvPr/>
        </p:nvSpPr>
        <p:spPr>
          <a:xfrm>
            <a:off x="5492243" y="2478762"/>
            <a:ext cx="3297588" cy="830997"/>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171450" marR="0" lvl="0" indent="-171450" algn="just" defTabSz="457200" rtl="0" eaLnBrk="1" fontAlgn="base" latinLnBrk="0" hangingPunct="1">
              <a:lnSpc>
                <a:spcPct val="100000"/>
              </a:lnSpc>
              <a:spcBef>
                <a:spcPct val="0"/>
              </a:spcBef>
              <a:spcAft>
                <a:spcPct val="0"/>
              </a:spcAft>
              <a:buClrTx/>
              <a:buSzTx/>
              <a:buFont typeface="Wingdings" panose="05000000000000000000" pitchFamily="2" charset="2"/>
              <a:buChar char="u"/>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基于基本</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RBM</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的训练是高效的，确定的，但是互补先验是严格的，缺乏灵活性的。</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171450" marR="0" lvl="0" indent="-171450" algn="just" defTabSz="457200" rtl="0" eaLnBrk="1" fontAlgn="base" latinLnBrk="0" hangingPunct="1">
              <a:lnSpc>
                <a:spcPct val="100000"/>
              </a:lnSpc>
              <a:spcBef>
                <a:spcPct val="0"/>
              </a:spcBef>
              <a:spcAft>
                <a:spcPct val="0"/>
              </a:spcAft>
              <a:buClrTx/>
              <a:buSzTx/>
              <a:buFont typeface="Wingdings" panose="05000000000000000000" pitchFamily="2" charset="2"/>
              <a:buChar char="u"/>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两个隐藏层的</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DBM</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能够使互补先验变得更加灵活，但是模型的训练变得更加困难了。</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文本框 64"/>
          <p:cNvSpPr txBox="1"/>
          <p:nvPr/>
        </p:nvSpPr>
        <p:spPr>
          <a:xfrm>
            <a:off x="5563077" y="3498229"/>
            <a:ext cx="2994934" cy="461665"/>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因此一个易于训练、易于推断，同时又能保证先验分布的灵活性的</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DBM</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十分必要。</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文本框 64"/>
          <p:cNvSpPr txBox="1"/>
          <p:nvPr/>
        </p:nvSpPr>
        <p:spPr>
          <a:xfrm>
            <a:off x="5563077" y="1566522"/>
            <a:ext cx="2895600" cy="461665"/>
          </a:xfrm>
          <a:prstGeom prst="rect">
            <a:avLst/>
          </a:prstGeom>
          <a:solidFill>
            <a:schemeClr val="accent6">
              <a:lumMod val="50000"/>
            </a:schemeClr>
          </a:solid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lvl="0" algn="just">
              <a:defRPr/>
            </a:pPr>
            <a:r>
              <a:rPr lang="zh-CN" altLang="en-US" sz="120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为什么是</a:t>
            </a:r>
            <a:r>
              <a:rPr lang="en-US" altLang="zh-CN" sz="120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Over-Replicated Softmax</a:t>
            </a:r>
            <a:r>
              <a:rPr lang="zh-CN" altLang="en-US" sz="120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而不是</a:t>
            </a:r>
            <a:r>
              <a:rPr lang="en-US" altLang="zh-CN" sz="120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Replicated Softmax</a:t>
            </a:r>
            <a:endParaRPr lang="en-US" altLang="zh-CN" sz="12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a:xfrm>
            <a:off x="5220033" y="2133309"/>
            <a:ext cx="68263" cy="1357313"/>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Tree>
    <p:extLst>
      <p:ext uri="{BB962C8B-B14F-4D97-AF65-F5344CB8AC3E}">
        <p14:creationId xmlns:p14="http://schemas.microsoft.com/office/powerpoint/2010/main" val="852226618"/>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sp>
        <p:nvSpPr>
          <p:cNvPr id="65" name="文本框 83"/>
          <p:cNvSpPr txBox="1">
            <a:spLocks noChangeArrowheads="1"/>
          </p:cNvSpPr>
          <p:nvPr/>
        </p:nvSpPr>
        <p:spPr bwMode="auto">
          <a:xfrm>
            <a:off x="624735" y="295208"/>
            <a:ext cx="3206070" cy="400110"/>
          </a:xfrm>
          <a:prstGeom prst="rect">
            <a:avLst/>
          </a:prstGeom>
          <a:noFill/>
          <a:ln w="9525">
            <a:noFill/>
            <a:miter lim="800000"/>
            <a:headEnd/>
            <a:tailEnd/>
          </a:ln>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Over-Replicated Softmax</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6" name="文本框 64"/>
          <p:cNvSpPr txBox="1"/>
          <p:nvPr/>
        </p:nvSpPr>
        <p:spPr>
          <a:xfrm>
            <a:off x="624735" y="1477260"/>
            <a:ext cx="4398116" cy="1015663"/>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just" defTabSz="457200" rtl="0" eaLnBrk="1" fontAlgn="base" latinLnBrk="0" hangingPunct="1">
              <a:lnSpc>
                <a:spcPct val="100000"/>
              </a:lnSpc>
              <a:spcBef>
                <a:spcPct val="0"/>
              </a:spcBef>
              <a:spcAft>
                <a:spcPct val="0"/>
              </a:spcAft>
              <a:buClrTx/>
              <a:buSzTx/>
              <a:buFontTx/>
              <a:buNone/>
              <a:tabLst/>
              <a:defRPr/>
            </a:pPr>
            <a:r>
              <a:rPr lang="zh-CN" altLang="en-US"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左</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图是一个包含</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个词的文档的</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Over-Replicated Softmax</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的结构示意图</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171450" marR="0" lvl="0" indent="-171450" algn="just" defTabSz="457200" rtl="0" eaLnBrk="1" fontAlgn="base" latinLnBrk="0" hangingPunct="1">
              <a:lnSpc>
                <a:spcPct val="100000"/>
              </a:lnSpc>
              <a:spcBef>
                <a:spcPct val="0"/>
              </a:spcBef>
              <a:spcAft>
                <a:spcPct val="0"/>
              </a:spcAft>
              <a:buClrTx/>
              <a:buSzTx/>
              <a:buFont typeface="Wingdings" panose="05000000000000000000" pitchFamily="2" charset="2"/>
              <a:buChar char="u"/>
              <a:tabLst/>
              <a:defRPr/>
            </a:pP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底层是</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softmax</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可见层，代表</a:t>
            </a:r>
            <a:r>
              <a:rPr lang="zh-CN" altLang="en-US" sz="1200" dirty="0" smtClean="0">
                <a:solidFill>
                  <a:schemeClr val="accent6">
                    <a:lumMod val="50000"/>
                  </a:schemeClr>
                </a:solidFill>
                <a:latin typeface="微软雅黑" panose="020B0503020204020204" pitchFamily="34" charset="-122"/>
                <a:ea typeface="微软雅黑" panose="020B0503020204020204" pitchFamily="34" charset="-122"/>
                <a:cs typeface="Arial" panose="020B0604020202020204" pitchFamily="34" charset="0"/>
              </a:rPr>
              <a:t>文档的词汇</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endParaRPr>
          </a:p>
          <a:p>
            <a:pPr marL="171450" marR="0" lvl="0" indent="-171450" algn="just" defTabSz="457200" rtl="0" eaLnBrk="1" fontAlgn="base" latinLnBrk="0" hangingPunct="1">
              <a:lnSpc>
                <a:spcPct val="100000"/>
              </a:lnSpc>
              <a:spcBef>
                <a:spcPct val="0"/>
              </a:spcBef>
              <a:spcAft>
                <a:spcPct val="0"/>
              </a:spcAft>
              <a:buClrTx/>
              <a:buSzTx/>
              <a:buFont typeface="Wingdings" panose="05000000000000000000" pitchFamily="2" charset="2"/>
              <a:buChar char="u"/>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中间是隐藏层二元主题特征单元，代表</a:t>
            </a:r>
            <a:r>
              <a:rPr kumimoji="0" lang="zh-CN" altLang="en-US" sz="1200" b="0" i="0" u="none" strike="noStrike" kern="1200" cap="none" spc="0" normalizeH="0" baseline="0" noProof="0" dirty="0" smtClean="0">
                <a:ln>
                  <a:noFill/>
                </a:ln>
                <a:solidFill>
                  <a:schemeClr val="accent6">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潜在主题</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endParaRPr>
          </a:p>
          <a:p>
            <a:pPr marL="171450" marR="0" lvl="0" indent="-171450" algn="just" defTabSz="457200" rtl="0" eaLnBrk="1" fontAlgn="base" latinLnBrk="0" hangingPunct="1">
              <a:lnSpc>
                <a:spcPct val="100000"/>
              </a:lnSpc>
              <a:spcBef>
                <a:spcPct val="0"/>
              </a:spcBef>
              <a:spcAft>
                <a:spcPct val="0"/>
              </a:spcAft>
              <a:buClrTx/>
              <a:buSzTx/>
              <a:buFont typeface="Wingdings" panose="05000000000000000000" pitchFamily="2" charset="2"/>
              <a:buChar char="u"/>
              <a:tabLst/>
              <a:defRPr/>
            </a:pP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最上面是</a:t>
            </a:r>
            <a:r>
              <a:rPr lang="en-US" altLang="zh-CN" sz="1200" dirty="0" smtClean="0">
                <a:solidFill>
                  <a:schemeClr val="accent6">
                    <a:lumMod val="50000"/>
                  </a:schemeClr>
                </a:solidFill>
                <a:latin typeface="微软雅黑" panose="020B0503020204020204" pitchFamily="34" charset="-122"/>
                <a:ea typeface="微软雅黑" panose="020B0503020204020204" pitchFamily="34" charset="-122"/>
                <a:cs typeface="Arial" panose="020B0604020202020204" pitchFamily="34" charset="0"/>
              </a:rPr>
              <a:t>softmax</a:t>
            </a:r>
            <a:r>
              <a:rPr lang="zh-CN" altLang="en-US" sz="1200" dirty="0" smtClean="0">
                <a:solidFill>
                  <a:schemeClr val="accent6">
                    <a:lumMod val="50000"/>
                  </a:schemeClr>
                </a:solidFill>
                <a:latin typeface="微软雅黑" panose="020B0503020204020204" pitchFamily="34" charset="-122"/>
                <a:ea typeface="微软雅黑" panose="020B0503020204020204" pitchFamily="34" charset="-122"/>
                <a:cs typeface="Arial" panose="020B0604020202020204" pitchFamily="34" charset="0"/>
              </a:rPr>
              <a:t>隐藏单元</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额外增加的一层</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，代表</a:t>
            </a:r>
            <a:r>
              <a:rPr lang="zh-CN" altLang="en-US" sz="1200" dirty="0" smtClean="0">
                <a:solidFill>
                  <a:schemeClr val="accent6">
                    <a:lumMod val="50000"/>
                  </a:schemeClr>
                </a:solidFill>
                <a:latin typeface="微软雅黑" panose="020B0503020204020204" pitchFamily="34" charset="-122"/>
                <a:ea typeface="微软雅黑" panose="020B0503020204020204" pitchFamily="34" charset="-122"/>
                <a:cs typeface="Arial" panose="020B0604020202020204" pitchFamily="34" charset="0"/>
              </a:rPr>
              <a:t>潜在词汇</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文本框 64"/>
          <p:cNvSpPr txBox="1"/>
          <p:nvPr/>
        </p:nvSpPr>
        <p:spPr>
          <a:xfrm>
            <a:off x="580284" y="2633633"/>
            <a:ext cx="3921866" cy="1015663"/>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右图是</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Over-Replicated Softmax</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的另一种解释，即所有的</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softmax</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隐藏层单元抽象为一个多项隐藏节点，并由其采样</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M</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次产生多个单元；所有的</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softmax</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可见层单元也都抽象为一个多项</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softmax</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可见节点，并由其采样</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N</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次产生多个单元。</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2"/>
          <a:stretch>
            <a:fillRect/>
          </a:stretch>
        </p:blipFill>
        <p:spPr>
          <a:xfrm>
            <a:off x="5252095" y="1578609"/>
            <a:ext cx="3236486" cy="2365298"/>
          </a:xfrm>
          <a:prstGeom prst="rect">
            <a:avLst/>
          </a:prstGeom>
          <a:effectLst>
            <a:glow rad="101600">
              <a:schemeClr val="accent6">
                <a:lumMod val="50000"/>
                <a:alpha val="60000"/>
              </a:schemeClr>
            </a:glow>
          </a:effectLst>
        </p:spPr>
      </p:pic>
      <p:sp>
        <p:nvSpPr>
          <p:cNvPr id="11" name="文本框 64"/>
          <p:cNvSpPr txBox="1"/>
          <p:nvPr/>
        </p:nvSpPr>
        <p:spPr>
          <a:xfrm>
            <a:off x="580284" y="3713074"/>
            <a:ext cx="3921866" cy="461665"/>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lvl="0" algn="ju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该模型内部拥有多个</a:t>
            </a:r>
            <a:r>
              <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Replicated </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Softmax</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结构，因此叫</a:t>
            </a:r>
            <a:r>
              <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Over-Replicated </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Softmax</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文本框 64"/>
          <p:cNvSpPr txBox="1"/>
          <p:nvPr/>
        </p:nvSpPr>
        <p:spPr>
          <a:xfrm>
            <a:off x="624735" y="4327139"/>
            <a:ext cx="3921866" cy="276999"/>
          </a:xfrm>
          <a:prstGeom prst="rect">
            <a:avLst/>
          </a:prstGeom>
          <a:solidFill>
            <a:schemeClr val="accent6">
              <a:lumMod val="50000"/>
            </a:schemeClr>
          </a:solid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lvl="0" algn="just">
              <a:defRPr/>
            </a:pPr>
            <a:r>
              <a:rPr lang="zh-CN" altLang="en-US"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注意：最上面的</a:t>
            </a:r>
            <a:r>
              <a:rPr lang="en-US" altLang="zh-CN"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softmax</a:t>
            </a:r>
            <a:r>
              <a:rPr lang="zh-CN" altLang="en-US" sz="12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隐藏</a:t>
            </a:r>
            <a:r>
              <a:rPr lang="zh-CN" altLang="en-US"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单元是不可见的。</a:t>
            </a:r>
            <a:endPar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818452770"/>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079734" y="1498600"/>
            <a:ext cx="1512887" cy="1512888"/>
          </a:xfrm>
          <a:prstGeom prst="ellipse">
            <a:avLst/>
          </a:prstGeom>
          <a:solidFill>
            <a:srgbClr val="FB946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lnSpc>
                <a:spcPct val="90000"/>
              </a:lnSpc>
              <a:spcBef>
                <a:spcPts val="0"/>
              </a:spcBef>
              <a:spcAft>
                <a:spcPts val="0"/>
              </a:spcAft>
              <a:defRPr/>
            </a:pPr>
            <a:endParaRPr kumimoji="1" lang="zh-CN" altLang="en-US" sz="10000" dirty="0">
              <a:solidFill>
                <a:srgbClr val="F2F2F2"/>
              </a:solidFill>
            </a:endParaRPr>
          </a:p>
        </p:txBody>
      </p:sp>
      <p:sp>
        <p:nvSpPr>
          <p:cNvPr id="16387" name="文本框 5"/>
          <p:cNvSpPr txBox="1">
            <a:spLocks noChangeArrowheads="1"/>
          </p:cNvSpPr>
          <p:nvPr/>
        </p:nvSpPr>
        <p:spPr bwMode="auto">
          <a:xfrm>
            <a:off x="3592621" y="1962656"/>
            <a:ext cx="3057247" cy="584775"/>
          </a:xfrm>
          <a:prstGeom prst="rect">
            <a:avLst/>
          </a:prstGeom>
          <a:noFill/>
          <a:ln w="9525">
            <a:noFill/>
            <a:miter lim="800000"/>
            <a:headEnd/>
            <a:tailEnd/>
          </a:ln>
        </p:spPr>
        <p:txBody>
          <a:bodyPr wrap="none">
            <a:spAutoFit/>
          </a:bodyPr>
          <a:lstStyle/>
          <a:p>
            <a:r>
              <a:rPr lang="zh-CN" altLang="en-US" sz="3200" dirty="0"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受限玻尔兹曼机</a:t>
            </a:r>
            <a:endParaRPr lang="zh-CN" altLang="en-US" sz="32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6389" name="矩形 1"/>
          <p:cNvSpPr>
            <a:spLocks noChangeArrowheads="1"/>
          </p:cNvSpPr>
          <p:nvPr/>
        </p:nvSpPr>
        <p:spPr bwMode="auto">
          <a:xfrm>
            <a:off x="2405171" y="1444625"/>
            <a:ext cx="866775" cy="1570038"/>
          </a:xfrm>
          <a:prstGeom prst="rect">
            <a:avLst/>
          </a:prstGeom>
          <a:noFill/>
          <a:ln w="9525">
            <a:noFill/>
            <a:miter lim="800000"/>
            <a:headEnd/>
            <a:tailEnd/>
          </a:ln>
        </p:spPr>
        <p:txBody>
          <a:bodyPr wrap="none">
            <a:spAutoFit/>
          </a:bodyPr>
          <a:lstStyle/>
          <a:p>
            <a:pPr algn="ctr"/>
            <a:r>
              <a:rPr kumimoji="1" lang="en-US" altLang="zh-CN" sz="9600" dirty="0">
                <a:solidFill>
                  <a:srgbClr val="F2F2F2"/>
                </a:solidFill>
                <a:latin typeface="Century Gothic"/>
                <a:ea typeface="微软雅黑" pitchFamily="34" charset="-122"/>
              </a:rPr>
              <a:t>1</a:t>
            </a:r>
            <a:endParaRPr kumimoji="1" lang="zh-CN" altLang="en-US" sz="9600" dirty="0">
              <a:solidFill>
                <a:srgbClr val="F2F2F2"/>
              </a:solidFill>
              <a:latin typeface="Century Gothic"/>
              <a:ea typeface="微软雅黑" pitchFamily="34" charset="-122"/>
            </a:endParaRPr>
          </a:p>
        </p:txBody>
      </p:sp>
    </p:spTree>
  </p:cSld>
  <p:clrMapOvr>
    <a:masterClrMapping/>
  </p:clrMapOvr>
  <p:transition spd="slow">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sp>
        <p:nvSpPr>
          <p:cNvPr id="65" name="文本框 83"/>
          <p:cNvSpPr txBox="1">
            <a:spLocks noChangeArrowheads="1"/>
          </p:cNvSpPr>
          <p:nvPr/>
        </p:nvSpPr>
        <p:spPr bwMode="auto">
          <a:xfrm>
            <a:off x="624735" y="295208"/>
            <a:ext cx="3206070" cy="400110"/>
          </a:xfrm>
          <a:prstGeom prst="rect">
            <a:avLst/>
          </a:prstGeom>
          <a:noFill/>
          <a:ln w="9525">
            <a:noFill/>
            <a:miter lim="800000"/>
            <a:headEnd/>
            <a:tailEnd/>
          </a:ln>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Over-Replicated Softmax</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6" name="文本框 64"/>
          <p:cNvSpPr txBox="1"/>
          <p:nvPr/>
        </p:nvSpPr>
        <p:spPr>
          <a:xfrm>
            <a:off x="624734" y="1477260"/>
            <a:ext cx="7909665"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定义能量函数如下：</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文本框 64"/>
          <p:cNvSpPr txBox="1"/>
          <p:nvPr/>
        </p:nvSpPr>
        <p:spPr>
          <a:xfrm>
            <a:off x="2076450" y="2842475"/>
            <a:ext cx="1178665"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模型的参数。</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876329270"/>
              </p:ext>
            </p:extLst>
          </p:nvPr>
        </p:nvGraphicFramePr>
        <p:xfrm>
          <a:off x="875504" y="1902304"/>
          <a:ext cx="7232650" cy="484188"/>
        </p:xfrm>
        <a:graphic>
          <a:graphicData uri="http://schemas.openxmlformats.org/presentationml/2006/ole">
            <mc:AlternateContent xmlns:mc="http://schemas.openxmlformats.org/markup-compatibility/2006">
              <mc:Choice xmlns:v="urn:schemas-microsoft-com:vml" Requires="v">
                <p:oleObj spid="_x0000_s16706" name="Equation" r:id="rId3" imgW="5702040" imgH="380880" progId="Equation.DSMT4">
                  <p:embed/>
                </p:oleObj>
              </mc:Choice>
              <mc:Fallback>
                <p:oleObj name="Equation" r:id="rId3" imgW="5702040" imgH="380880" progId="Equation.DSMT4">
                  <p:embed/>
                  <p:pic>
                    <p:nvPicPr>
                      <p:cNvPr id="3" name="对象 2"/>
                      <p:cNvPicPr/>
                      <p:nvPr/>
                    </p:nvPicPr>
                    <p:blipFill>
                      <a:blip r:embed="rId4"/>
                      <a:stretch>
                        <a:fillRect/>
                      </a:stretch>
                    </p:blipFill>
                    <p:spPr>
                      <a:xfrm>
                        <a:off x="875504" y="1902304"/>
                        <a:ext cx="7232650" cy="484188"/>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262374549"/>
              </p:ext>
            </p:extLst>
          </p:nvPr>
        </p:nvGraphicFramePr>
        <p:xfrm>
          <a:off x="363537" y="2855019"/>
          <a:ext cx="1627188" cy="273050"/>
        </p:xfrm>
        <a:graphic>
          <a:graphicData uri="http://schemas.openxmlformats.org/presentationml/2006/ole">
            <mc:AlternateContent xmlns:mc="http://schemas.openxmlformats.org/markup-compatibility/2006">
              <mc:Choice xmlns:v="urn:schemas-microsoft-com:vml" Requires="v">
                <p:oleObj spid="_x0000_s16707" name="Equation" r:id="rId5" imgW="1434960" imgH="241200" progId="Equation.DSMT4">
                  <p:embed/>
                </p:oleObj>
              </mc:Choice>
              <mc:Fallback>
                <p:oleObj name="Equation" r:id="rId5" imgW="1434960" imgH="241200" progId="Equation.DSMT4">
                  <p:embed/>
                  <p:pic>
                    <p:nvPicPr>
                      <p:cNvPr id="4" name="对象 3"/>
                      <p:cNvPicPr/>
                      <p:nvPr/>
                    </p:nvPicPr>
                    <p:blipFill>
                      <a:blip r:embed="rId6"/>
                      <a:stretch>
                        <a:fillRect/>
                      </a:stretch>
                    </p:blipFill>
                    <p:spPr>
                      <a:xfrm>
                        <a:off x="363537" y="2855019"/>
                        <a:ext cx="1627188" cy="27305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307695155"/>
              </p:ext>
            </p:extLst>
          </p:nvPr>
        </p:nvGraphicFramePr>
        <p:xfrm>
          <a:off x="875504" y="3209422"/>
          <a:ext cx="795337" cy="212725"/>
        </p:xfrm>
        <a:graphic>
          <a:graphicData uri="http://schemas.openxmlformats.org/presentationml/2006/ole">
            <mc:AlternateContent xmlns:mc="http://schemas.openxmlformats.org/markup-compatibility/2006">
              <mc:Choice xmlns:v="urn:schemas-microsoft-com:vml" Requires="v">
                <p:oleObj spid="_x0000_s16708" name="Equation" r:id="rId7" imgW="622080" imgH="164880" progId="Equation.DSMT4">
                  <p:embed/>
                </p:oleObj>
              </mc:Choice>
              <mc:Fallback>
                <p:oleObj name="Equation" r:id="rId7" imgW="622080" imgH="164880" progId="Equation.DSMT4">
                  <p:embed/>
                  <p:pic>
                    <p:nvPicPr>
                      <p:cNvPr id="6" name="对象 5"/>
                      <p:cNvPicPr/>
                      <p:nvPr/>
                    </p:nvPicPr>
                    <p:blipFill>
                      <a:blip r:embed="rId8"/>
                      <a:stretch>
                        <a:fillRect/>
                      </a:stretch>
                    </p:blipFill>
                    <p:spPr>
                      <a:xfrm>
                        <a:off x="875504" y="3209422"/>
                        <a:ext cx="795337" cy="212725"/>
                      </a:xfrm>
                      <a:prstGeom prst="rect">
                        <a:avLst/>
                      </a:prstGeom>
                    </p:spPr>
                  </p:pic>
                </p:oleObj>
              </mc:Fallback>
            </mc:AlternateContent>
          </a:graphicData>
        </a:graphic>
      </p:graphicFrame>
      <p:sp>
        <p:nvSpPr>
          <p:cNvPr id="13" name="文本框 64"/>
          <p:cNvSpPr txBox="1"/>
          <p:nvPr/>
        </p:nvSpPr>
        <p:spPr>
          <a:xfrm>
            <a:off x="2076450" y="3470092"/>
            <a:ext cx="4055216"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lvl="0" algn="just">
              <a:defRPr/>
            </a:pPr>
            <a:r>
              <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softmax</a:t>
            </a:r>
            <a:r>
              <a:rPr lang="zh-CN" altLang="en-US"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隐藏层</a:t>
            </a:r>
            <a:r>
              <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隐藏层</a:t>
            </a:r>
            <a:r>
              <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2</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二元</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M×K</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矩阵。</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1333835303"/>
              </p:ext>
            </p:extLst>
          </p:nvPr>
        </p:nvGraphicFramePr>
        <p:xfrm>
          <a:off x="1173162" y="3501934"/>
          <a:ext cx="325437" cy="211138"/>
        </p:xfrm>
        <a:graphic>
          <a:graphicData uri="http://schemas.openxmlformats.org/presentationml/2006/ole">
            <mc:AlternateContent xmlns:mc="http://schemas.openxmlformats.org/markup-compatibility/2006">
              <mc:Choice xmlns:v="urn:schemas-microsoft-com:vml" Requires="v">
                <p:oleObj spid="_x0000_s16709" name="Equation" r:id="rId9" imgW="253800" imgH="164880" progId="Equation.DSMT4">
                  <p:embed/>
                </p:oleObj>
              </mc:Choice>
              <mc:Fallback>
                <p:oleObj name="Equation" r:id="rId9" imgW="253800" imgH="164880" progId="Equation.DSMT4">
                  <p:embed/>
                  <p:pic>
                    <p:nvPicPr>
                      <p:cNvPr id="14" name="对象 13"/>
                      <p:cNvPicPr/>
                      <p:nvPr/>
                    </p:nvPicPr>
                    <p:blipFill>
                      <a:blip r:embed="rId10"/>
                      <a:stretch>
                        <a:fillRect/>
                      </a:stretch>
                    </p:blipFill>
                    <p:spPr>
                      <a:xfrm>
                        <a:off x="1173162" y="3501934"/>
                        <a:ext cx="325437" cy="211138"/>
                      </a:xfrm>
                      <a:prstGeom prst="rect">
                        <a:avLst/>
                      </a:prstGeom>
                    </p:spPr>
                  </p:pic>
                </p:oleObj>
              </mc:Fallback>
            </mc:AlternateContent>
          </a:graphicData>
        </a:graphic>
      </p:graphicFrame>
      <p:sp>
        <p:nvSpPr>
          <p:cNvPr id="15" name="文本框 64"/>
          <p:cNvSpPr txBox="1"/>
          <p:nvPr/>
        </p:nvSpPr>
        <p:spPr>
          <a:xfrm>
            <a:off x="2076450" y="3150414"/>
            <a:ext cx="6565899"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文档中的词数，隐藏层</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隐藏层</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1)</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单元个数，</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softmax</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隐藏层</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隐藏层</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2)</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单元个数，词汇列表维数。</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350515929"/>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sp>
        <p:nvSpPr>
          <p:cNvPr id="65" name="文本框 83"/>
          <p:cNvSpPr txBox="1">
            <a:spLocks noChangeArrowheads="1"/>
          </p:cNvSpPr>
          <p:nvPr/>
        </p:nvSpPr>
        <p:spPr bwMode="auto">
          <a:xfrm>
            <a:off x="624735" y="295208"/>
            <a:ext cx="3206070" cy="400110"/>
          </a:xfrm>
          <a:prstGeom prst="rect">
            <a:avLst/>
          </a:prstGeom>
          <a:noFill/>
          <a:ln w="9525">
            <a:noFill/>
            <a:miter lim="800000"/>
            <a:headEnd/>
            <a:tailEnd/>
          </a:ln>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Over-Replicated Softmax</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6" name="文本框 64"/>
          <p:cNvSpPr txBox="1"/>
          <p:nvPr/>
        </p:nvSpPr>
        <p:spPr>
          <a:xfrm>
            <a:off x="624734" y="1477260"/>
            <a:ext cx="7909665"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just" defTabSz="457200" rtl="0" eaLnBrk="1" fontAlgn="base" latinLnBrk="0" hangingPunct="1">
              <a:lnSpc>
                <a:spcPct val="100000"/>
              </a:lnSpc>
              <a:spcBef>
                <a:spcPct val="0"/>
              </a:spcBef>
              <a:spcAft>
                <a:spcPct val="0"/>
              </a:spcAft>
              <a:buClrTx/>
              <a:buSzTx/>
              <a:buFontTx/>
              <a:buNone/>
              <a:tabLst/>
              <a:defRPr/>
            </a:pP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类似于</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Replicated Softmax</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，也可以对每一个文档构建单独的</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DBM</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，对能量函数进行简化</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008230297"/>
              </p:ext>
            </p:extLst>
          </p:nvPr>
        </p:nvGraphicFramePr>
        <p:xfrm>
          <a:off x="1824038" y="1849379"/>
          <a:ext cx="5332412" cy="484188"/>
        </p:xfrm>
        <a:graphic>
          <a:graphicData uri="http://schemas.openxmlformats.org/presentationml/2006/ole">
            <mc:AlternateContent xmlns:mc="http://schemas.openxmlformats.org/markup-compatibility/2006">
              <mc:Choice xmlns:v="urn:schemas-microsoft-com:vml" Requires="v">
                <p:oleObj spid="_x0000_s17648" name="Equation" r:id="rId3" imgW="4203360" imgH="380880" progId="Equation.DSMT4">
                  <p:embed/>
                </p:oleObj>
              </mc:Choice>
              <mc:Fallback>
                <p:oleObj name="Equation" r:id="rId3" imgW="4203360" imgH="380880" progId="Equation.DSMT4">
                  <p:embed/>
                  <p:pic>
                    <p:nvPicPr>
                      <p:cNvPr id="3" name="对象 2"/>
                      <p:cNvPicPr/>
                      <p:nvPr/>
                    </p:nvPicPr>
                    <p:blipFill>
                      <a:blip r:embed="rId4"/>
                      <a:stretch>
                        <a:fillRect/>
                      </a:stretch>
                    </p:blipFill>
                    <p:spPr>
                      <a:xfrm>
                        <a:off x="1824038" y="1849379"/>
                        <a:ext cx="5332412" cy="484188"/>
                      </a:xfrm>
                      <a:prstGeom prst="rect">
                        <a:avLst/>
                      </a:prstGeom>
                    </p:spPr>
                  </p:pic>
                </p:oleObj>
              </mc:Fallback>
            </mc:AlternateContent>
          </a:graphicData>
        </a:graphic>
      </p:graphicFrame>
      <p:pic>
        <p:nvPicPr>
          <p:cNvPr id="16" name="图片 15"/>
          <p:cNvPicPr/>
          <p:nvPr/>
        </p:nvPicPr>
        <p:blipFill>
          <a:blip r:embed="rId5"/>
          <a:stretch>
            <a:fillRect/>
          </a:stretch>
        </p:blipFill>
        <p:spPr>
          <a:xfrm>
            <a:off x="688838" y="2972125"/>
            <a:ext cx="762000" cy="287547"/>
          </a:xfrm>
          <a:prstGeom prst="rect">
            <a:avLst/>
          </a:prstGeom>
        </p:spPr>
      </p:pic>
      <p:sp>
        <p:nvSpPr>
          <p:cNvPr id="17" name="文本框 64"/>
          <p:cNvSpPr txBox="1"/>
          <p:nvPr/>
        </p:nvSpPr>
        <p:spPr>
          <a:xfrm>
            <a:off x="1600499" y="2982673"/>
            <a:ext cx="2474066"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lvl="0" algn="just">
              <a:defRPr/>
            </a:pP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第</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k</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个词在文档中的出现次数。</a:t>
            </a:r>
            <a:endPar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821507314"/>
              </p:ext>
            </p:extLst>
          </p:nvPr>
        </p:nvGraphicFramePr>
        <p:xfrm>
          <a:off x="688838" y="3377836"/>
          <a:ext cx="803864" cy="272496"/>
        </p:xfrm>
        <a:graphic>
          <a:graphicData uri="http://schemas.openxmlformats.org/presentationml/2006/ole">
            <mc:AlternateContent xmlns:mc="http://schemas.openxmlformats.org/markup-compatibility/2006">
              <mc:Choice xmlns:v="urn:schemas-microsoft-com:vml" Requires="v">
                <p:oleObj spid="_x0000_s17649" name="Equation" r:id="rId6" imgW="749160" imgH="253800" progId="Equation.DSMT4">
                  <p:embed/>
                </p:oleObj>
              </mc:Choice>
              <mc:Fallback>
                <p:oleObj name="Equation" r:id="rId6" imgW="749160" imgH="253800" progId="Equation.DSMT4">
                  <p:embed/>
                  <p:pic>
                    <p:nvPicPr>
                      <p:cNvPr id="0" name=""/>
                      <p:cNvPicPr/>
                      <p:nvPr/>
                    </p:nvPicPr>
                    <p:blipFill>
                      <a:blip r:embed="rId7"/>
                      <a:stretch>
                        <a:fillRect/>
                      </a:stretch>
                    </p:blipFill>
                    <p:spPr>
                      <a:xfrm>
                        <a:off x="688838" y="3377836"/>
                        <a:ext cx="803864" cy="272496"/>
                      </a:xfrm>
                      <a:prstGeom prst="rect">
                        <a:avLst/>
                      </a:prstGeom>
                    </p:spPr>
                  </p:pic>
                </p:oleObj>
              </mc:Fallback>
            </mc:AlternateContent>
          </a:graphicData>
        </a:graphic>
      </p:graphicFrame>
      <p:sp>
        <p:nvSpPr>
          <p:cNvPr id="18" name="文本框 64"/>
          <p:cNvSpPr txBox="1"/>
          <p:nvPr/>
        </p:nvSpPr>
        <p:spPr>
          <a:xfrm>
            <a:off x="1600498" y="3366983"/>
            <a:ext cx="3664104"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lvl="0" algn="just">
              <a:defRPr/>
            </a:pP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第</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k</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个</a:t>
            </a:r>
            <a:r>
              <a:rPr lang="zh-CN" altLang="en-US" sz="1200" dirty="0" smtClean="0">
                <a:solidFill>
                  <a:srgbClr val="7030A0"/>
                </a:solidFill>
                <a:latin typeface="微软雅黑" panose="020B0503020204020204" pitchFamily="34" charset="-122"/>
                <a:ea typeface="微软雅黑" panose="020B0503020204020204" pitchFamily="34" charset="-122"/>
                <a:cs typeface="Arial" panose="020B0604020202020204" pitchFamily="34" charset="0"/>
              </a:rPr>
              <a:t>潜在词汇</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在</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softmax</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隐藏层的出现次数。</a:t>
            </a:r>
            <a:endPar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66327228"/>
              </p:ext>
            </p:extLst>
          </p:nvPr>
        </p:nvGraphicFramePr>
        <p:xfrm>
          <a:off x="688838" y="2598438"/>
          <a:ext cx="2270400" cy="292400"/>
        </p:xfrm>
        <a:graphic>
          <a:graphicData uri="http://schemas.openxmlformats.org/presentationml/2006/ole">
            <mc:AlternateContent xmlns:mc="http://schemas.openxmlformats.org/markup-compatibility/2006">
              <mc:Choice xmlns:v="urn:schemas-microsoft-com:vml" Requires="v">
                <p:oleObj spid="_x0000_s17650" name="Equation" r:id="rId8" imgW="1676160" imgH="215640" progId="Equation.DSMT4">
                  <p:embed/>
                </p:oleObj>
              </mc:Choice>
              <mc:Fallback>
                <p:oleObj name="Equation" r:id="rId8" imgW="1676160" imgH="215640" progId="Equation.DSMT4">
                  <p:embed/>
                  <p:pic>
                    <p:nvPicPr>
                      <p:cNvPr id="0" name=""/>
                      <p:cNvPicPr/>
                      <p:nvPr/>
                    </p:nvPicPr>
                    <p:blipFill>
                      <a:blip r:embed="rId9"/>
                      <a:stretch>
                        <a:fillRect/>
                      </a:stretch>
                    </p:blipFill>
                    <p:spPr>
                      <a:xfrm>
                        <a:off x="688838" y="2598438"/>
                        <a:ext cx="2270400" cy="292400"/>
                      </a:xfrm>
                      <a:prstGeom prst="rect">
                        <a:avLst/>
                      </a:prstGeom>
                    </p:spPr>
                  </p:pic>
                </p:oleObj>
              </mc:Fallback>
            </mc:AlternateContent>
          </a:graphicData>
        </a:graphic>
      </p:graphicFrame>
    </p:spTree>
    <p:extLst>
      <p:ext uri="{BB962C8B-B14F-4D97-AF65-F5344CB8AC3E}">
        <p14:creationId xmlns:p14="http://schemas.microsoft.com/office/powerpoint/2010/main" val="1670862752"/>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sp>
        <p:nvSpPr>
          <p:cNvPr id="65" name="文本框 83"/>
          <p:cNvSpPr txBox="1">
            <a:spLocks noChangeArrowheads="1"/>
          </p:cNvSpPr>
          <p:nvPr/>
        </p:nvSpPr>
        <p:spPr bwMode="auto">
          <a:xfrm>
            <a:off x="624735" y="295208"/>
            <a:ext cx="3206070" cy="400110"/>
          </a:xfrm>
          <a:prstGeom prst="rect">
            <a:avLst/>
          </a:prstGeom>
          <a:noFill/>
          <a:ln w="9525">
            <a:noFill/>
            <a:miter lim="800000"/>
            <a:headEnd/>
            <a:tailEnd/>
          </a:ln>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Over-Replicated Softmax</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6" name="文本框 64"/>
          <p:cNvSpPr txBox="1"/>
          <p:nvPr/>
        </p:nvSpPr>
        <p:spPr>
          <a:xfrm>
            <a:off x="617167" y="1477260"/>
            <a:ext cx="7909665"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可见层和所有隐藏层的联合概率为：</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161033680"/>
              </p:ext>
            </p:extLst>
          </p:nvPr>
        </p:nvGraphicFramePr>
        <p:xfrm>
          <a:off x="2992438" y="1801813"/>
          <a:ext cx="2995612" cy="581025"/>
        </p:xfrm>
        <a:graphic>
          <a:graphicData uri="http://schemas.openxmlformats.org/presentationml/2006/ole">
            <mc:AlternateContent xmlns:mc="http://schemas.openxmlformats.org/markup-compatibility/2006">
              <mc:Choice xmlns:v="urn:schemas-microsoft-com:vml" Requires="v">
                <p:oleObj spid="_x0000_s18574" name="Equation" r:id="rId3" imgW="2361960" imgH="457200" progId="Equation.DSMT4">
                  <p:embed/>
                </p:oleObj>
              </mc:Choice>
              <mc:Fallback>
                <p:oleObj name="Equation" r:id="rId3" imgW="2361960" imgH="457200" progId="Equation.DSMT4">
                  <p:embed/>
                  <p:pic>
                    <p:nvPicPr>
                      <p:cNvPr id="3" name="对象 2"/>
                      <p:cNvPicPr/>
                      <p:nvPr/>
                    </p:nvPicPr>
                    <p:blipFill>
                      <a:blip r:embed="rId4"/>
                      <a:stretch>
                        <a:fillRect/>
                      </a:stretch>
                    </p:blipFill>
                    <p:spPr>
                      <a:xfrm>
                        <a:off x="2992438" y="1801813"/>
                        <a:ext cx="2995612" cy="5810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8" name="文本框 64"/>
              <p:cNvSpPr txBox="1"/>
              <p:nvPr/>
            </p:nvSpPr>
            <p:spPr>
              <a:xfrm>
                <a:off x="646218" y="2430392"/>
                <a:ext cx="7411932" cy="661720"/>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通过引入第二个隐藏层来制造的关于第一个隐藏层变量的先验可以视为是以下两个</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RBM</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分布的几何平均：</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171450" marR="0" lvl="0" indent="-171450" algn="just" defTabSz="457200" rtl="0" eaLnBrk="1" fontAlgn="base" latinLnBrk="0" hangingPunct="1">
                  <a:lnSpc>
                    <a:spcPct val="100000"/>
                  </a:lnSpc>
                  <a:spcBef>
                    <a:spcPct val="0"/>
                  </a:spcBef>
                  <a:spcAft>
                    <a:spcPct val="0"/>
                  </a:spcAft>
                  <a:buClrTx/>
                  <a:buSzTx/>
                  <a:buFont typeface="Wingdings" panose="05000000000000000000" pitchFamily="2" charset="2"/>
                  <a:buChar char="u"/>
                  <a:tabLst/>
                  <a:defRPr/>
                </a:pP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V</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和</a:t>
                </a:r>
                <a14:m>
                  <m:oMath xmlns:m="http://schemas.openxmlformats.org/officeDocument/2006/math">
                    <m:sSup>
                      <m:sSupPr>
                        <m:ctrlPr>
                          <a:rPr lang="en-US" altLang="zh-CN" sz="1200" i="1" smtClean="0">
                            <a:solidFill>
                              <a:srgbClr val="212121"/>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1200" b="0" i="1" smtClean="0">
                            <a:solidFill>
                              <a:srgbClr val="212121"/>
                            </a:solidFill>
                            <a:latin typeface="Cambria Math" panose="02040503050406030204" pitchFamily="18" charset="0"/>
                            <a:ea typeface="微软雅黑" panose="020B0503020204020204" pitchFamily="34" charset="-122"/>
                            <a:cs typeface="Arial" panose="020B0604020202020204" pitchFamily="34" charset="0"/>
                          </a:rPr>
                          <m:t>h</m:t>
                        </m:r>
                      </m:e>
                      <m:sup>
                        <m:r>
                          <a:rPr lang="en-US" altLang="zh-CN" sz="1200" b="0" i="1" smtClean="0">
                            <a:solidFill>
                              <a:srgbClr val="212121"/>
                            </a:solidFill>
                            <a:latin typeface="Cambria Math" panose="02040503050406030204" pitchFamily="18" charset="0"/>
                            <a:ea typeface="微软雅黑" panose="020B0503020204020204" pitchFamily="34" charset="-122"/>
                            <a:cs typeface="Arial" panose="020B0604020202020204" pitchFamily="34" charset="0"/>
                          </a:rPr>
                          <m:t>(1)</m:t>
                        </m:r>
                      </m:sup>
                    </m:sSup>
                  </m:oMath>
                </a14:m>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组成的</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RBM</a:t>
                </a:r>
              </a:p>
              <a:p>
                <a:pPr marL="171450" lvl="0" indent="-171450" algn="just">
                  <a:buFont typeface="Wingdings" panose="05000000000000000000" pitchFamily="2" charset="2"/>
                  <a:buChar char="u"/>
                  <a:defRPr/>
                </a:pPr>
                <a14:m>
                  <m:oMath xmlns:m="http://schemas.openxmlformats.org/officeDocument/2006/math">
                    <m:sSup>
                      <m:sSupPr>
                        <m:ctrlP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h</m:t>
                        </m:r>
                      </m:e>
                      <m:sup>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(1)</m:t>
                        </m:r>
                      </m:sup>
                    </m:sSup>
                  </m:oMath>
                </a14:m>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和</a:t>
                </a:r>
                <a14:m>
                  <m:oMath xmlns:m="http://schemas.openxmlformats.org/officeDocument/2006/math">
                    <m:sSup>
                      <m:sSupPr>
                        <m:ctrlP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ctrlPr>
                      </m:sSupPr>
                      <m:e>
                        <m:r>
                          <m:rPr>
                            <m:sty m:val="p"/>
                          </m:rPr>
                          <a:rPr lang="en-US" altLang="zh-CN" sz="1200" i="1" smtClean="0">
                            <a:solidFill>
                              <a:srgbClr val="212121"/>
                            </a:solidFill>
                            <a:latin typeface="Cambria Math" panose="02040503050406030204" pitchFamily="18" charset="0"/>
                            <a:ea typeface="微软雅黑" panose="020B0503020204020204" pitchFamily="34" charset="-122"/>
                            <a:cs typeface="Arial" panose="020B0604020202020204" pitchFamily="34" charset="0"/>
                          </a:rPr>
                          <m:t>H</m:t>
                        </m:r>
                      </m:e>
                      <m:sup>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m:t>
                        </m:r>
                        <m:r>
                          <a:rPr lang="en-US" altLang="zh-CN" sz="1200" b="0" i="1" smtClean="0">
                            <a:solidFill>
                              <a:srgbClr val="212121"/>
                            </a:solidFill>
                            <a:latin typeface="Cambria Math" panose="02040503050406030204" pitchFamily="18" charset="0"/>
                            <a:ea typeface="微软雅黑" panose="020B0503020204020204" pitchFamily="34" charset="-122"/>
                            <a:cs typeface="Arial" panose="020B0604020202020204" pitchFamily="34" charset="0"/>
                          </a:rPr>
                          <m:t>2</m:t>
                        </m:r>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m:t>
                        </m:r>
                      </m:sup>
                    </m:sSup>
                  </m:oMath>
                </a14:m>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组成的</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RBM</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mc:Choice>
        <mc:Fallback xmlns="">
          <p:sp>
            <p:nvSpPr>
              <p:cNvPr id="18" name="文本框 64"/>
              <p:cNvSpPr txBox="1">
                <a:spLocks noRot="1" noChangeAspect="1" noMove="1" noResize="1" noEditPoints="1" noAdjustHandles="1" noChangeArrowheads="1" noChangeShapeType="1" noTextEdit="1"/>
              </p:cNvSpPr>
              <p:nvPr/>
            </p:nvSpPr>
            <p:spPr>
              <a:xfrm>
                <a:off x="646218" y="2430392"/>
                <a:ext cx="7411932" cy="661720"/>
              </a:xfrm>
              <a:prstGeom prst="rect">
                <a:avLst/>
              </a:prstGeom>
              <a:blipFill>
                <a:blip r:embed="rId5"/>
                <a:stretch>
                  <a:fillRect t="-926" b="-7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64"/>
              <p:cNvSpPr txBox="1"/>
              <p:nvPr/>
            </p:nvSpPr>
            <p:spPr>
              <a:xfrm>
                <a:off x="646218" y="3215458"/>
                <a:ext cx="7411932" cy="284693"/>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lvl="0" algn="ju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由此得到</a:t>
                </a:r>
                <a14:m>
                  <m:oMath xmlns:m="http://schemas.openxmlformats.org/officeDocument/2006/math">
                    <m:sSup>
                      <m:sSupPr>
                        <m:ctrlP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h</m:t>
                        </m:r>
                      </m:e>
                      <m:sup>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(1)</m:t>
                        </m:r>
                      </m:sup>
                    </m:sSup>
                  </m:oMath>
                </a14:m>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的边缘分布：</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mc:Choice>
        <mc:Fallback xmlns="">
          <p:sp>
            <p:nvSpPr>
              <p:cNvPr id="11" name="文本框 64"/>
              <p:cNvSpPr txBox="1">
                <a:spLocks noRot="1" noChangeAspect="1" noMove="1" noResize="1" noEditPoints="1" noAdjustHandles="1" noChangeArrowheads="1" noChangeShapeType="1" noTextEdit="1"/>
              </p:cNvSpPr>
              <p:nvPr/>
            </p:nvSpPr>
            <p:spPr>
              <a:xfrm>
                <a:off x="646218" y="3215458"/>
                <a:ext cx="7411932" cy="284693"/>
              </a:xfrm>
              <a:prstGeom prst="rect">
                <a:avLst/>
              </a:prstGeom>
              <a:blipFill>
                <a:blip r:embed="rId6"/>
                <a:stretch>
                  <a:fillRect b="-14894"/>
                </a:stretch>
              </a:blipFill>
            </p:spPr>
            <p:txBody>
              <a:bodyPr/>
              <a:lstStyle/>
              <a:p>
                <a:r>
                  <a:rPr lang="zh-CN" altLang="en-US">
                    <a:noFill/>
                  </a:rPr>
                  <a:t> </a:t>
                </a:r>
              </a:p>
            </p:txBody>
          </p:sp>
        </mc:Fallback>
      </mc:AlternateContent>
      <p:graphicFrame>
        <p:nvGraphicFramePr>
          <p:cNvPr id="12" name="对象 11"/>
          <p:cNvGraphicFramePr>
            <a:graphicFrameLocks noChangeAspect="1"/>
          </p:cNvGraphicFramePr>
          <p:nvPr>
            <p:extLst>
              <p:ext uri="{D42A27DB-BD31-4B8C-83A1-F6EECF244321}">
                <p14:modId xmlns:p14="http://schemas.microsoft.com/office/powerpoint/2010/main" val="251005912"/>
              </p:ext>
            </p:extLst>
          </p:nvPr>
        </p:nvGraphicFramePr>
        <p:xfrm>
          <a:off x="2009775" y="3508497"/>
          <a:ext cx="4960938" cy="565150"/>
        </p:xfrm>
        <a:graphic>
          <a:graphicData uri="http://schemas.openxmlformats.org/presentationml/2006/ole">
            <mc:AlternateContent xmlns:mc="http://schemas.openxmlformats.org/markup-compatibility/2006">
              <mc:Choice xmlns:v="urn:schemas-microsoft-com:vml" Requires="v">
                <p:oleObj spid="_x0000_s18575" name="Equation" r:id="rId7" imgW="3911400" imgH="444240" progId="Equation.DSMT4">
                  <p:embed/>
                </p:oleObj>
              </mc:Choice>
              <mc:Fallback>
                <p:oleObj name="Equation" r:id="rId7" imgW="3911400" imgH="444240" progId="Equation.DSMT4">
                  <p:embed/>
                  <p:pic>
                    <p:nvPicPr>
                      <p:cNvPr id="3" name="对象 2"/>
                      <p:cNvPicPr/>
                      <p:nvPr/>
                    </p:nvPicPr>
                    <p:blipFill>
                      <a:blip r:embed="rId8"/>
                      <a:stretch>
                        <a:fillRect/>
                      </a:stretch>
                    </p:blipFill>
                    <p:spPr>
                      <a:xfrm>
                        <a:off x="2009775" y="3508497"/>
                        <a:ext cx="4960938" cy="565150"/>
                      </a:xfrm>
                      <a:prstGeom prst="rect">
                        <a:avLst/>
                      </a:prstGeom>
                    </p:spPr>
                  </p:pic>
                </p:oleObj>
              </mc:Fallback>
            </mc:AlternateContent>
          </a:graphicData>
        </a:graphic>
      </p:graphicFrame>
    </p:spTree>
    <p:extLst>
      <p:ext uri="{BB962C8B-B14F-4D97-AF65-F5344CB8AC3E}">
        <p14:creationId xmlns:p14="http://schemas.microsoft.com/office/powerpoint/2010/main" val="611956171"/>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sp>
        <p:nvSpPr>
          <p:cNvPr id="65" name="文本框 83"/>
          <p:cNvSpPr txBox="1">
            <a:spLocks noChangeArrowheads="1"/>
          </p:cNvSpPr>
          <p:nvPr/>
        </p:nvSpPr>
        <p:spPr bwMode="auto">
          <a:xfrm>
            <a:off x="624735" y="295208"/>
            <a:ext cx="3206070" cy="400110"/>
          </a:xfrm>
          <a:prstGeom prst="rect">
            <a:avLst/>
          </a:prstGeom>
          <a:noFill/>
          <a:ln w="9525">
            <a:noFill/>
            <a:miter lim="800000"/>
            <a:headEnd/>
            <a:tailEnd/>
          </a:ln>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Over-Replicated Softmax</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6" name="文本框 64"/>
          <p:cNvSpPr txBox="1"/>
          <p:nvPr/>
        </p:nvSpPr>
        <p:spPr>
          <a:xfrm>
            <a:off x="617167" y="1477260"/>
            <a:ext cx="7909665"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又由于：</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812572160"/>
              </p:ext>
            </p:extLst>
          </p:nvPr>
        </p:nvGraphicFramePr>
        <p:xfrm>
          <a:off x="4062413" y="1819275"/>
          <a:ext cx="854075" cy="322263"/>
        </p:xfrm>
        <a:graphic>
          <a:graphicData uri="http://schemas.openxmlformats.org/presentationml/2006/ole">
            <mc:AlternateContent xmlns:mc="http://schemas.openxmlformats.org/markup-compatibility/2006">
              <mc:Choice xmlns:v="urn:schemas-microsoft-com:vml" Requires="v">
                <p:oleObj spid="_x0000_s19598" name="Equation" r:id="rId3" imgW="672840" imgH="253800" progId="Equation.DSMT4">
                  <p:embed/>
                </p:oleObj>
              </mc:Choice>
              <mc:Fallback>
                <p:oleObj name="Equation" r:id="rId3" imgW="672840" imgH="253800" progId="Equation.DSMT4">
                  <p:embed/>
                  <p:pic>
                    <p:nvPicPr>
                      <p:cNvPr id="3" name="对象 2"/>
                      <p:cNvPicPr/>
                      <p:nvPr/>
                    </p:nvPicPr>
                    <p:blipFill>
                      <a:blip r:embed="rId4"/>
                      <a:stretch>
                        <a:fillRect/>
                      </a:stretch>
                    </p:blipFill>
                    <p:spPr>
                      <a:xfrm>
                        <a:off x="4062413" y="1819275"/>
                        <a:ext cx="854075" cy="322263"/>
                      </a:xfrm>
                      <a:prstGeom prst="rect">
                        <a:avLst/>
                      </a:prstGeom>
                    </p:spPr>
                  </p:pic>
                </p:oleObj>
              </mc:Fallback>
            </mc:AlternateContent>
          </a:graphicData>
        </a:graphic>
      </p:graphicFrame>
      <p:sp>
        <p:nvSpPr>
          <p:cNvPr id="18" name="文本框 64"/>
          <p:cNvSpPr txBox="1"/>
          <p:nvPr/>
        </p:nvSpPr>
        <p:spPr>
          <a:xfrm>
            <a:off x="646218" y="2593904"/>
            <a:ext cx="7411932"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所以引入的先验信息的强度取决于</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M</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的大小，即</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softmax</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隐藏层</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第二个隐藏层</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单元的数目。</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文本框 64"/>
          <p:cNvSpPr txBox="1"/>
          <p:nvPr/>
        </p:nvSpPr>
        <p:spPr>
          <a:xfrm>
            <a:off x="646218" y="2984216"/>
            <a:ext cx="7056332" cy="461665"/>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当</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N</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远小于</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M</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时，</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softmax</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隐藏层提供的先验信息的作用较大；</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just" defTabSz="457200" rtl="0" eaLnBrk="1" fontAlgn="base" latinLnBrk="0" hangingPunct="1">
              <a:lnSpc>
                <a:spcPct val="100000"/>
              </a:lnSpc>
              <a:spcBef>
                <a:spcPct val="0"/>
              </a:spcBef>
              <a:spcAft>
                <a:spcPct val="0"/>
              </a:spcAft>
              <a:buClrTx/>
              <a:buSzTx/>
              <a:buFontTx/>
              <a:buNone/>
              <a:tabLst/>
              <a:defRPr/>
            </a:pPr>
            <a:r>
              <a:rPr lang="zh-CN" altLang="en-US" sz="1200" noProof="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当</a:t>
            </a:r>
            <a:r>
              <a:rPr lang="en-US" altLang="zh-CN" sz="1200" noProof="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N</a:t>
            </a:r>
            <a:r>
              <a:rPr lang="zh-CN" altLang="en-US" sz="1200" noProof="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远大于</a:t>
            </a:r>
            <a:r>
              <a:rPr lang="en-US" altLang="zh-CN" sz="1200" noProof="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M</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时</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长文本</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，该先验信息的作用就比较小。</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3362390208"/>
              </p:ext>
            </p:extLst>
          </p:nvPr>
        </p:nvGraphicFramePr>
        <p:xfrm>
          <a:off x="3998913" y="2206625"/>
          <a:ext cx="982662" cy="322263"/>
        </p:xfrm>
        <a:graphic>
          <a:graphicData uri="http://schemas.openxmlformats.org/presentationml/2006/ole">
            <mc:AlternateContent xmlns:mc="http://schemas.openxmlformats.org/markup-compatibility/2006">
              <mc:Choice xmlns:v="urn:schemas-microsoft-com:vml" Requires="v">
                <p:oleObj spid="_x0000_s19599" name="Equation" r:id="rId5" imgW="774360" imgH="253800" progId="Equation.DSMT4">
                  <p:embed/>
                </p:oleObj>
              </mc:Choice>
              <mc:Fallback>
                <p:oleObj name="Equation" r:id="rId5" imgW="774360" imgH="253800" progId="Equation.DSMT4">
                  <p:embed/>
                  <p:pic>
                    <p:nvPicPr>
                      <p:cNvPr id="3" name="对象 2"/>
                      <p:cNvPicPr/>
                      <p:nvPr/>
                    </p:nvPicPr>
                    <p:blipFill>
                      <a:blip r:embed="rId6"/>
                      <a:stretch>
                        <a:fillRect/>
                      </a:stretch>
                    </p:blipFill>
                    <p:spPr>
                      <a:xfrm>
                        <a:off x="3998913" y="2206625"/>
                        <a:ext cx="982662" cy="322263"/>
                      </a:xfrm>
                      <a:prstGeom prst="rect">
                        <a:avLst/>
                      </a:prstGeom>
                    </p:spPr>
                  </p:pic>
                </p:oleObj>
              </mc:Fallback>
            </mc:AlternateContent>
          </a:graphicData>
        </a:graphic>
      </p:graphicFrame>
    </p:spTree>
    <p:extLst>
      <p:ext uri="{BB962C8B-B14F-4D97-AF65-F5344CB8AC3E}">
        <p14:creationId xmlns:p14="http://schemas.microsoft.com/office/powerpoint/2010/main" val="2697006227"/>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sp>
        <p:nvSpPr>
          <p:cNvPr id="65" name="文本框 83"/>
          <p:cNvSpPr txBox="1">
            <a:spLocks noChangeArrowheads="1"/>
          </p:cNvSpPr>
          <p:nvPr/>
        </p:nvSpPr>
        <p:spPr bwMode="auto">
          <a:xfrm>
            <a:off x="624735" y="295208"/>
            <a:ext cx="3206070" cy="400110"/>
          </a:xfrm>
          <a:prstGeom prst="rect">
            <a:avLst/>
          </a:prstGeom>
          <a:noFill/>
          <a:ln w="9525">
            <a:noFill/>
            <a:miter lim="800000"/>
            <a:headEnd/>
            <a:tailEnd/>
          </a:ln>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Over-Replicated Softmax</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6" name="文本框 64"/>
          <p:cNvSpPr txBox="1"/>
          <p:nvPr/>
        </p:nvSpPr>
        <p:spPr>
          <a:xfrm>
            <a:off x="617167" y="1477260"/>
            <a:ext cx="5072433"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Over-Replicated Softmax</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的参数的学习需要借助变分法和</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MCMC</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采样。</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18" name="文本框 64"/>
              <p:cNvSpPr txBox="1"/>
              <p:nvPr/>
            </p:nvSpPr>
            <p:spPr>
              <a:xfrm>
                <a:off x="624735" y="1891100"/>
                <a:ext cx="7411932" cy="461665"/>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lvl="0" algn="just">
                  <a:defRPr/>
                </a:pP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对于后验分布</a:t>
                </a:r>
                <a14:m>
                  <m:oMath xmlns:m="http://schemas.openxmlformats.org/officeDocument/2006/math">
                    <m:r>
                      <a:rPr lang="en-US" altLang="zh-CN" sz="1200" b="0" i="1" smtClean="0">
                        <a:solidFill>
                          <a:srgbClr val="212121"/>
                        </a:solidFill>
                        <a:latin typeface="Cambria Math" panose="02040503050406030204" pitchFamily="18" charset="0"/>
                        <a:ea typeface="微软雅黑" panose="020B0503020204020204" pitchFamily="34" charset="-122"/>
                        <a:cs typeface="Arial" panose="020B0604020202020204" pitchFamily="34" charset="0"/>
                      </a:rPr>
                      <m:t>𝑃</m:t>
                    </m:r>
                    <m:r>
                      <a:rPr lang="en-US" altLang="zh-CN" sz="1200" b="0" i="1" smtClean="0">
                        <a:solidFill>
                          <a:srgbClr val="212121"/>
                        </a:solidFill>
                        <a:latin typeface="Cambria Math" panose="02040503050406030204" pitchFamily="18" charset="0"/>
                        <a:ea typeface="微软雅黑" panose="020B0503020204020204" pitchFamily="34" charset="-122"/>
                        <a:cs typeface="Arial" panose="020B0604020202020204" pitchFamily="34" charset="0"/>
                      </a:rPr>
                      <m:t>(</m:t>
                    </m:r>
                    <m:r>
                      <a:rPr lang="en-US" altLang="zh-CN" sz="1200" b="0" i="1" smtClean="0">
                        <a:solidFill>
                          <a:srgbClr val="212121"/>
                        </a:solidFill>
                        <a:latin typeface="Cambria Math" panose="02040503050406030204" pitchFamily="18" charset="0"/>
                        <a:ea typeface="微软雅黑" panose="020B0503020204020204" pitchFamily="34" charset="-122"/>
                        <a:cs typeface="Arial" panose="020B0604020202020204" pitchFamily="34" charset="0"/>
                      </a:rPr>
                      <m:t>h</m:t>
                    </m:r>
                    <m:r>
                      <a:rPr lang="en-US" altLang="zh-CN" sz="1200" b="0" i="1" smtClean="0">
                        <a:solidFill>
                          <a:srgbClr val="212121"/>
                        </a:solidFill>
                        <a:latin typeface="Cambria Math" panose="02040503050406030204" pitchFamily="18" charset="0"/>
                        <a:ea typeface="微软雅黑" panose="020B0503020204020204" pitchFamily="34" charset="-122"/>
                        <a:cs typeface="Arial" panose="020B0604020202020204" pitchFamily="34" charset="0"/>
                      </a:rPr>
                      <m:t>|</m:t>
                    </m:r>
                    <m:r>
                      <a:rPr lang="en-US" altLang="zh-CN" sz="1200" b="0" i="1" smtClean="0">
                        <a:solidFill>
                          <a:srgbClr val="212121"/>
                        </a:solidFill>
                        <a:latin typeface="Cambria Math" panose="02040503050406030204" pitchFamily="18" charset="0"/>
                        <a:ea typeface="微软雅黑" panose="020B0503020204020204" pitchFamily="34" charset="-122"/>
                        <a:cs typeface="Arial" panose="020B0604020202020204" pitchFamily="34" charset="0"/>
                      </a:rPr>
                      <m:t>𝑉</m:t>
                    </m:r>
                    <m:r>
                      <a:rPr lang="en-US" altLang="zh-CN" sz="1200" b="0" i="1" smtClean="0">
                        <a:solidFill>
                          <a:srgbClr val="212121"/>
                        </a:solidFill>
                        <a:latin typeface="Cambria Math" panose="02040503050406030204" pitchFamily="18" charset="0"/>
                        <a:ea typeface="微软雅黑" panose="020B0503020204020204" pitchFamily="34" charset="-122"/>
                        <a:cs typeface="Arial" panose="020B0604020202020204" pitchFamily="34" charset="0"/>
                      </a:rPr>
                      <m:t>;</m:t>
                    </m:r>
                    <m:r>
                      <a:rPr lang="zh-CN" altLang="en-US" sz="1200" b="0" i="1" smtClean="0">
                        <a:solidFill>
                          <a:srgbClr val="212121"/>
                        </a:solidFill>
                        <a:latin typeface="Cambria Math" panose="02040503050406030204" pitchFamily="18" charset="0"/>
                        <a:ea typeface="微软雅黑" panose="020B0503020204020204" pitchFamily="34" charset="-122"/>
                        <a:cs typeface="Arial" panose="020B0604020202020204" pitchFamily="34" charset="0"/>
                      </a:rPr>
                      <m:t>𝜃</m:t>
                    </m:r>
                    <m:r>
                      <a:rPr lang="en-US" altLang="zh-CN" sz="1200" b="0" i="1" smtClean="0">
                        <a:solidFill>
                          <a:srgbClr val="212121"/>
                        </a:solidFill>
                        <a:latin typeface="Cambria Math" panose="02040503050406030204" pitchFamily="18" charset="0"/>
                        <a:ea typeface="微软雅黑" panose="020B0503020204020204" pitchFamily="34" charset="-122"/>
                        <a:cs typeface="Arial" panose="020B0604020202020204" pitchFamily="34" charset="0"/>
                      </a:rPr>
                      <m:t>)</m:t>
                    </m:r>
                  </m:oMath>
                </a14:m>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，设其近似变分分布为</a:t>
                </a:r>
                <a14:m>
                  <m:oMath xmlns:m="http://schemas.openxmlformats.org/officeDocument/2006/math">
                    <m:r>
                      <a:rPr lang="en-US" altLang="zh-CN" sz="1200" b="0" i="1" dirty="0" smtClean="0">
                        <a:solidFill>
                          <a:srgbClr val="212121"/>
                        </a:solidFill>
                        <a:latin typeface="Cambria Math" panose="02040503050406030204" pitchFamily="18" charset="0"/>
                        <a:ea typeface="微软雅黑" panose="020B0503020204020204" pitchFamily="34" charset="-122"/>
                        <a:cs typeface="Arial" panose="020B0604020202020204" pitchFamily="34" charset="0"/>
                      </a:rPr>
                      <m:t>𝑄</m:t>
                    </m:r>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m:t>
                    </m:r>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h</m:t>
                    </m:r>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m:t>
                    </m:r>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𝑉</m:t>
                    </m:r>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m:t>
                    </m:r>
                    <m:r>
                      <a:rPr lang="zh-CN" altLang="en-US" sz="1200" i="1" smtClean="0">
                        <a:solidFill>
                          <a:srgbClr val="212121"/>
                        </a:solidFill>
                        <a:latin typeface="Cambria Math" panose="02040503050406030204" pitchFamily="18" charset="0"/>
                        <a:ea typeface="微软雅黑" panose="020B0503020204020204" pitchFamily="34" charset="-122"/>
                        <a:cs typeface="Arial" panose="020B0604020202020204" pitchFamily="34" charset="0"/>
                      </a:rPr>
                      <m:t>𝜇</m:t>
                    </m:r>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m:t>
                    </m:r>
                  </m:oMath>
                </a14:m>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lang="el-GR"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μ</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为变分分布参数，则对于可见单元的对数似然函数有如下的变分下界：</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mc:Choice>
        <mc:Fallback xmlns="">
          <p:sp>
            <p:nvSpPr>
              <p:cNvPr id="18" name="文本框 64"/>
              <p:cNvSpPr txBox="1">
                <a:spLocks noRot="1" noChangeAspect="1" noMove="1" noResize="1" noEditPoints="1" noAdjustHandles="1" noChangeArrowheads="1" noChangeShapeType="1" noTextEdit="1"/>
              </p:cNvSpPr>
              <p:nvPr/>
            </p:nvSpPr>
            <p:spPr>
              <a:xfrm>
                <a:off x="624735" y="1891100"/>
                <a:ext cx="7411932" cy="461665"/>
              </a:xfrm>
              <a:prstGeom prst="rect">
                <a:avLst/>
              </a:prstGeom>
              <a:blipFill>
                <a:blip r:embed="rId3"/>
                <a:stretch>
                  <a:fillRect r="-82" b="-9211"/>
                </a:stretch>
              </a:blipFill>
            </p:spPr>
            <p:txBody>
              <a:bodyPr/>
              <a:lstStyle/>
              <a:p>
                <a:r>
                  <a:rPr lang="zh-CN" altLang="en-US">
                    <a:noFill/>
                  </a:rPr>
                  <a:t> </a:t>
                </a:r>
              </a:p>
            </p:txBody>
          </p:sp>
        </mc:Fallback>
      </mc:AlternateContent>
      <p:sp>
        <p:nvSpPr>
          <p:cNvPr id="11" name="文本框 64"/>
          <p:cNvSpPr txBox="1"/>
          <p:nvPr/>
        </p:nvSpPr>
        <p:spPr>
          <a:xfrm>
            <a:off x="646218" y="2821762"/>
            <a:ext cx="7056332"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采用</a:t>
            </a:r>
            <a:r>
              <a:rPr lang="zh-CN" altLang="en-US"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平均</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场</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(Mean Field)</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理论对变分分布进行分解：</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935305339"/>
              </p:ext>
            </p:extLst>
          </p:nvPr>
        </p:nvGraphicFramePr>
        <p:xfrm>
          <a:off x="2368550" y="2385710"/>
          <a:ext cx="3471858" cy="385762"/>
        </p:xfrm>
        <a:graphic>
          <a:graphicData uri="http://schemas.openxmlformats.org/presentationml/2006/ole">
            <mc:AlternateContent xmlns:mc="http://schemas.openxmlformats.org/markup-compatibility/2006">
              <mc:Choice xmlns:v="urn:schemas-microsoft-com:vml" Requires="v">
                <p:oleObj spid="_x0000_s20743" name="Equation" r:id="rId4" imgW="2628720" imgH="291960" progId="Equation.DSMT4">
                  <p:embed/>
                </p:oleObj>
              </mc:Choice>
              <mc:Fallback>
                <p:oleObj name="Equation" r:id="rId4" imgW="2628720" imgH="291960" progId="Equation.DSMT4">
                  <p:embed/>
                  <p:pic>
                    <p:nvPicPr>
                      <p:cNvPr id="0" name=""/>
                      <p:cNvPicPr/>
                      <p:nvPr/>
                    </p:nvPicPr>
                    <p:blipFill>
                      <a:blip r:embed="rId5"/>
                      <a:stretch>
                        <a:fillRect/>
                      </a:stretch>
                    </p:blipFill>
                    <p:spPr>
                      <a:xfrm>
                        <a:off x="2368550" y="2385710"/>
                        <a:ext cx="3471858" cy="385762"/>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876218988"/>
              </p:ext>
            </p:extLst>
          </p:nvPr>
        </p:nvGraphicFramePr>
        <p:xfrm>
          <a:off x="2681288" y="3098761"/>
          <a:ext cx="2984500" cy="503237"/>
        </p:xfrm>
        <a:graphic>
          <a:graphicData uri="http://schemas.openxmlformats.org/presentationml/2006/ole">
            <mc:AlternateContent xmlns:mc="http://schemas.openxmlformats.org/markup-compatibility/2006">
              <mc:Choice xmlns:v="urn:schemas-microsoft-com:vml" Requires="v">
                <p:oleObj spid="_x0000_s20744" name="Equation" r:id="rId6" imgW="2260440" imgH="380880" progId="Equation.DSMT4">
                  <p:embed/>
                </p:oleObj>
              </mc:Choice>
              <mc:Fallback>
                <p:oleObj name="Equation" r:id="rId6" imgW="2260440" imgH="380880" progId="Equation.DSMT4">
                  <p:embed/>
                  <p:pic>
                    <p:nvPicPr>
                      <p:cNvPr id="2" name="对象 1"/>
                      <p:cNvPicPr/>
                      <p:nvPr/>
                    </p:nvPicPr>
                    <p:blipFill>
                      <a:blip r:embed="rId7"/>
                      <a:stretch>
                        <a:fillRect/>
                      </a:stretch>
                    </p:blipFill>
                    <p:spPr>
                      <a:xfrm>
                        <a:off x="2681288" y="3098761"/>
                        <a:ext cx="2984500" cy="50323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89191715"/>
              </p:ext>
            </p:extLst>
          </p:nvPr>
        </p:nvGraphicFramePr>
        <p:xfrm>
          <a:off x="717549" y="3601998"/>
          <a:ext cx="1047751" cy="288511"/>
        </p:xfrm>
        <a:graphic>
          <a:graphicData uri="http://schemas.openxmlformats.org/presentationml/2006/ole">
            <mc:AlternateContent xmlns:mc="http://schemas.openxmlformats.org/markup-compatibility/2006">
              <mc:Choice xmlns:v="urn:schemas-microsoft-com:vml" Requires="v">
                <p:oleObj spid="_x0000_s20745" name="Equation" r:id="rId8" imgW="876240" imgH="241200" progId="Equation.DSMT4">
                  <p:embed/>
                </p:oleObj>
              </mc:Choice>
              <mc:Fallback>
                <p:oleObj name="Equation" r:id="rId8" imgW="876240" imgH="241200" progId="Equation.DSMT4">
                  <p:embed/>
                  <p:pic>
                    <p:nvPicPr>
                      <p:cNvPr id="0" name=""/>
                      <p:cNvPicPr/>
                      <p:nvPr/>
                    </p:nvPicPr>
                    <p:blipFill>
                      <a:blip r:embed="rId9"/>
                      <a:stretch>
                        <a:fillRect/>
                      </a:stretch>
                    </p:blipFill>
                    <p:spPr>
                      <a:xfrm>
                        <a:off x="717549" y="3601998"/>
                        <a:ext cx="1047751" cy="288511"/>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993530294"/>
              </p:ext>
            </p:extLst>
          </p:nvPr>
        </p:nvGraphicFramePr>
        <p:xfrm>
          <a:off x="739774" y="3995738"/>
          <a:ext cx="1085597" cy="290512"/>
        </p:xfrm>
        <a:graphic>
          <a:graphicData uri="http://schemas.openxmlformats.org/presentationml/2006/ole">
            <mc:AlternateContent xmlns:mc="http://schemas.openxmlformats.org/markup-compatibility/2006">
              <mc:Choice xmlns:v="urn:schemas-microsoft-com:vml" Requires="v">
                <p:oleObj spid="_x0000_s20746" name="Equation" r:id="rId10" imgW="901440" imgH="241200" progId="Equation.DSMT4">
                  <p:embed/>
                </p:oleObj>
              </mc:Choice>
              <mc:Fallback>
                <p:oleObj name="Equation" r:id="rId10" imgW="901440" imgH="241200" progId="Equation.DSMT4">
                  <p:embed/>
                  <p:pic>
                    <p:nvPicPr>
                      <p:cNvPr id="0" name=""/>
                      <p:cNvPicPr/>
                      <p:nvPr/>
                    </p:nvPicPr>
                    <p:blipFill>
                      <a:blip r:embed="rId11"/>
                      <a:stretch>
                        <a:fillRect/>
                      </a:stretch>
                    </p:blipFill>
                    <p:spPr>
                      <a:xfrm>
                        <a:off x="739774" y="3995738"/>
                        <a:ext cx="1085597" cy="290512"/>
                      </a:xfrm>
                      <a:prstGeom prst="rect">
                        <a:avLst/>
                      </a:prstGeom>
                    </p:spPr>
                  </p:pic>
                </p:oleObj>
              </mc:Fallback>
            </mc:AlternateContent>
          </a:graphicData>
        </a:graphic>
      </p:graphicFrame>
    </p:spTree>
    <p:extLst>
      <p:ext uri="{BB962C8B-B14F-4D97-AF65-F5344CB8AC3E}">
        <p14:creationId xmlns:p14="http://schemas.microsoft.com/office/powerpoint/2010/main" val="719295221"/>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sp>
        <p:nvSpPr>
          <p:cNvPr id="65" name="文本框 83"/>
          <p:cNvSpPr txBox="1">
            <a:spLocks noChangeArrowheads="1"/>
          </p:cNvSpPr>
          <p:nvPr/>
        </p:nvSpPr>
        <p:spPr bwMode="auto">
          <a:xfrm>
            <a:off x="624735" y="295208"/>
            <a:ext cx="3206070" cy="400110"/>
          </a:xfrm>
          <a:prstGeom prst="rect">
            <a:avLst/>
          </a:prstGeom>
          <a:noFill/>
          <a:ln w="9525">
            <a:noFill/>
            <a:miter lim="800000"/>
            <a:headEnd/>
            <a:tailEnd/>
          </a:ln>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Over-Replicated Softmax</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6" name="文本框 64"/>
          <p:cNvSpPr txBox="1"/>
          <p:nvPr/>
        </p:nvSpPr>
        <p:spPr>
          <a:xfrm>
            <a:off x="617167" y="1447310"/>
            <a:ext cx="5072433"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变分下界可简化为：</a:t>
            </a:r>
            <a:endPar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文本框 64"/>
          <p:cNvSpPr txBox="1"/>
          <p:nvPr/>
        </p:nvSpPr>
        <p:spPr>
          <a:xfrm>
            <a:off x="635106" y="2536524"/>
            <a:ext cx="7056332"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171450" lvl="0" indent="-171450" algn="just">
              <a:buFont typeface="Wingdings" panose="05000000000000000000" pitchFamily="2" charset="2"/>
              <a:buChar char="Ø"/>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固定模型参数</a:t>
            </a:r>
            <a:r>
              <a:rPr lang="el-GR"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θ</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，进行</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变分参数</a:t>
            </a:r>
            <a:r>
              <a:rPr lang="el-GR"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μ</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的</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更新：</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349832861"/>
              </p:ext>
            </p:extLst>
          </p:nvPr>
        </p:nvGraphicFramePr>
        <p:xfrm>
          <a:off x="2249488" y="1717830"/>
          <a:ext cx="4041775" cy="720725"/>
        </p:xfrm>
        <a:graphic>
          <a:graphicData uri="http://schemas.openxmlformats.org/presentationml/2006/ole">
            <mc:AlternateContent xmlns:mc="http://schemas.openxmlformats.org/markup-compatibility/2006">
              <mc:Choice xmlns:v="urn:schemas-microsoft-com:vml" Requires="v">
                <p:oleObj spid="_x0000_s21701" name="Equation" r:id="rId3" imgW="3060360" imgH="545760" progId="Equation.DSMT4">
                  <p:embed/>
                </p:oleObj>
              </mc:Choice>
              <mc:Fallback>
                <p:oleObj name="Equation" r:id="rId3" imgW="3060360" imgH="545760" progId="Equation.DSMT4">
                  <p:embed/>
                  <p:pic>
                    <p:nvPicPr>
                      <p:cNvPr id="2" name="对象 1"/>
                      <p:cNvPicPr/>
                      <p:nvPr/>
                    </p:nvPicPr>
                    <p:blipFill>
                      <a:blip r:embed="rId4"/>
                      <a:stretch>
                        <a:fillRect/>
                      </a:stretch>
                    </p:blipFill>
                    <p:spPr>
                      <a:xfrm>
                        <a:off x="2249488" y="1717830"/>
                        <a:ext cx="4041775" cy="72072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47289096"/>
              </p:ext>
            </p:extLst>
          </p:nvPr>
        </p:nvGraphicFramePr>
        <p:xfrm>
          <a:off x="1317625" y="2876519"/>
          <a:ext cx="2293938" cy="471488"/>
        </p:xfrm>
        <a:graphic>
          <a:graphicData uri="http://schemas.openxmlformats.org/presentationml/2006/ole">
            <mc:AlternateContent xmlns:mc="http://schemas.openxmlformats.org/markup-compatibility/2006">
              <mc:Choice xmlns:v="urn:schemas-microsoft-com:vml" Requires="v">
                <p:oleObj spid="_x0000_s21702" name="Equation" r:id="rId5" imgW="1917360" imgH="393480" progId="Equation.DSMT4">
                  <p:embed/>
                </p:oleObj>
              </mc:Choice>
              <mc:Fallback>
                <p:oleObj name="Equation" r:id="rId5" imgW="1917360" imgH="393480" progId="Equation.DSMT4">
                  <p:embed/>
                  <p:pic>
                    <p:nvPicPr>
                      <p:cNvPr id="4" name="对象 3"/>
                      <p:cNvPicPr/>
                      <p:nvPr/>
                    </p:nvPicPr>
                    <p:blipFill>
                      <a:blip r:embed="rId6"/>
                      <a:stretch>
                        <a:fillRect/>
                      </a:stretch>
                    </p:blipFill>
                    <p:spPr>
                      <a:xfrm>
                        <a:off x="1317625" y="2876519"/>
                        <a:ext cx="2293938" cy="471488"/>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00598310"/>
              </p:ext>
            </p:extLst>
          </p:nvPr>
        </p:nvGraphicFramePr>
        <p:xfrm>
          <a:off x="4572000" y="2764205"/>
          <a:ext cx="1927225" cy="657225"/>
        </p:xfrm>
        <a:graphic>
          <a:graphicData uri="http://schemas.openxmlformats.org/presentationml/2006/ole">
            <mc:AlternateContent xmlns:mc="http://schemas.openxmlformats.org/markup-compatibility/2006">
              <mc:Choice xmlns:v="urn:schemas-microsoft-com:vml" Requires="v">
                <p:oleObj spid="_x0000_s21703" name="Equation" r:id="rId7" imgW="1600200" imgH="545760" progId="Equation.DSMT4">
                  <p:embed/>
                </p:oleObj>
              </mc:Choice>
              <mc:Fallback>
                <p:oleObj name="Equation" r:id="rId7" imgW="1600200" imgH="545760" progId="Equation.DSMT4">
                  <p:embed/>
                  <p:pic>
                    <p:nvPicPr>
                      <p:cNvPr id="5" name="对象 4"/>
                      <p:cNvPicPr/>
                      <p:nvPr/>
                    </p:nvPicPr>
                    <p:blipFill>
                      <a:blip r:embed="rId8"/>
                      <a:stretch>
                        <a:fillRect/>
                      </a:stretch>
                    </p:blipFill>
                    <p:spPr>
                      <a:xfrm>
                        <a:off x="4572000" y="2764205"/>
                        <a:ext cx="1927225" cy="657225"/>
                      </a:xfrm>
                      <a:prstGeom prst="rect">
                        <a:avLst/>
                      </a:prstGeom>
                    </p:spPr>
                  </p:pic>
                </p:oleObj>
              </mc:Fallback>
            </mc:AlternateContent>
          </a:graphicData>
        </a:graphic>
      </p:graphicFrame>
      <p:sp>
        <p:nvSpPr>
          <p:cNvPr id="14" name="文本框 64"/>
          <p:cNvSpPr txBox="1"/>
          <p:nvPr/>
        </p:nvSpPr>
        <p:spPr>
          <a:xfrm>
            <a:off x="635106" y="3527769"/>
            <a:ext cx="7056332"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171450" lvl="0" indent="-171450" algn="just">
              <a:buFont typeface="Wingdings" panose="05000000000000000000" pitchFamily="2" charset="2"/>
              <a:buChar char="Ø"/>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固定变分参数</a:t>
            </a:r>
            <a:r>
              <a:rPr kumimoji="0" lang="el-GR"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μ</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，采用吉布斯采样更新模型参数</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θ</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15" name="文本框 64"/>
              <p:cNvSpPr txBox="1"/>
              <p:nvPr/>
            </p:nvSpPr>
            <p:spPr>
              <a:xfrm>
                <a:off x="819256" y="3858274"/>
                <a:ext cx="7056332" cy="921086"/>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just">
                  <a:defRPr/>
                </a:pPr>
                <a:r>
                  <a:rPr lang="zh-CN" altLang="en-US"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假设当前的参数为</a:t>
                </a:r>
                <a14:m>
                  <m:oMath xmlns:m="http://schemas.openxmlformats.org/officeDocument/2006/math">
                    <m:sSub>
                      <m:sSubPr>
                        <m:ctrlP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ctrlPr>
                      </m:sSubPr>
                      <m:e>
                        <m:r>
                          <a:rPr lang="zh-CN" altLang="en-US"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𝜃</m:t>
                        </m:r>
                      </m:e>
                      <m:sub>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𝑡</m:t>
                        </m:r>
                      </m:sub>
                    </m:sSub>
                  </m:oMath>
                </a14:m>
                <a:r>
                  <a:rPr lang="zh-CN" altLang="en-US"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，状态数据为</a:t>
                </a:r>
                <a14:m>
                  <m:oMath xmlns:m="http://schemas.openxmlformats.org/officeDocument/2006/math">
                    <m:sSub>
                      <m:sSubPr>
                        <m:ctrlP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𝑥</m:t>
                        </m:r>
                      </m:e>
                      <m:sub>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𝑡</m:t>
                        </m:r>
                      </m:sub>
                    </m:sSub>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m:t>
                    </m:r>
                    <m:d>
                      <m:dPr>
                        <m:begChr m:val="{"/>
                        <m:endChr m:val="}"/>
                        <m:ctrlP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𝑉</m:t>
                            </m:r>
                          </m:e>
                          <m:sub>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𝑡</m:t>
                            </m:r>
                          </m:sub>
                        </m:sSub>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m:t>
                        </m:r>
                        <m:sSubSup>
                          <m:sSubSupPr>
                            <m:ctrlP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h</m:t>
                            </m:r>
                          </m:e>
                          <m:sub>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𝑡</m:t>
                            </m:r>
                          </m:sub>
                          <m:sup>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(1)</m:t>
                            </m:r>
                          </m:sup>
                        </m:sSubSup>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m:t>
                        </m:r>
                        <m:sSubSup>
                          <m:sSubSupPr>
                            <m:ctrlP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h</m:t>
                            </m:r>
                          </m:e>
                          <m:sub>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𝑡</m:t>
                            </m:r>
                          </m:sub>
                          <m:sup>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(2)</m:t>
                            </m:r>
                          </m:sup>
                        </m:sSubSup>
                      </m:e>
                    </m:d>
                  </m:oMath>
                </a14:m>
                <a:r>
                  <a:rPr lang="zh-CN" altLang="en-US"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，则它们的更新如下</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228600" lvl="0" indent="-228600" algn="just">
                  <a:buFont typeface="+mj-lt"/>
                  <a:buAutoNum type="arabicPeriod"/>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给定</a:t>
                </a:r>
                <a14:m>
                  <m:oMath xmlns:m="http://schemas.openxmlformats.org/officeDocument/2006/math">
                    <m:sSub>
                      <m:sSubPr>
                        <m:ctrlP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𝑥</m:t>
                        </m:r>
                      </m:e>
                      <m:sub>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𝑡</m:t>
                        </m:r>
                      </m:sub>
                    </m:sSub>
                  </m:oMath>
                </a14:m>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，根据交替吉布斯采样算法采样一个新的状态</a:t>
                </a:r>
                <a14:m>
                  <m:oMath xmlns:m="http://schemas.openxmlformats.org/officeDocument/2006/math">
                    <m:sSub>
                      <m:sSubPr>
                        <m:ctrlP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𝑥</m:t>
                        </m:r>
                      </m:e>
                      <m:sub>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𝑡</m:t>
                        </m:r>
                        <m:r>
                          <a:rPr lang="en-US" altLang="zh-CN" sz="1200" i="1" smtClean="0">
                            <a:solidFill>
                              <a:srgbClr val="212121"/>
                            </a:solidFill>
                            <a:latin typeface="Cambria Math" panose="02040503050406030204" pitchFamily="18" charset="0"/>
                            <a:ea typeface="微软雅黑" panose="020B0503020204020204" pitchFamily="34" charset="-122"/>
                            <a:cs typeface="Arial" panose="020B0604020202020204" pitchFamily="34" charset="0"/>
                          </a:rPr>
                          <m:t>+</m:t>
                        </m:r>
                        <m:r>
                          <a:rPr lang="en-US" altLang="zh-CN" sz="1200" b="0" i="1" smtClean="0">
                            <a:solidFill>
                              <a:srgbClr val="212121"/>
                            </a:solidFill>
                            <a:latin typeface="Cambria Math" panose="02040503050406030204" pitchFamily="18" charset="0"/>
                            <a:ea typeface="微软雅黑" panose="020B0503020204020204" pitchFamily="34" charset="-122"/>
                            <a:cs typeface="Arial" panose="020B0604020202020204" pitchFamily="34" charset="0"/>
                          </a:rPr>
                          <m:t>1</m:t>
                        </m:r>
                      </m:sub>
                    </m:sSub>
                  </m:oMath>
                </a14:m>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228600" lvl="0" indent="-228600" algn="just">
                  <a:buFont typeface="+mj-lt"/>
                  <a:buAutoNum type="arabicPeriod"/>
                  <a:defRPr/>
                </a:pPr>
                <a14:m>
                  <m:oMath xmlns:m="http://schemas.openxmlformats.org/officeDocument/2006/math">
                    <m:sSub>
                      <m:sSubPr>
                        <m:ctrlP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ctrlPr>
                      </m:sSubPr>
                      <m:e>
                        <m:r>
                          <a:rPr lang="zh-CN" altLang="en-US"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𝜃</m:t>
                        </m:r>
                      </m:e>
                      <m:sub>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𝑡</m:t>
                        </m:r>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+1</m:t>
                        </m:r>
                      </m:sub>
                    </m:sSub>
                  </m:oMath>
                </a14:m>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通过新状态下的对数似然函数的梯度下降法更新；</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228600" lvl="0" indent="-228600" algn="just">
                  <a:buFont typeface="+mj-lt"/>
                  <a:buAutoNum type="arabicPeriod"/>
                  <a:defRPr/>
                </a:pPr>
                <a:r>
                  <a:rPr lang="zh-CN" altLang="en-US" sz="1200" noProof="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重复</a:t>
                </a:r>
                <a:r>
                  <a:rPr lang="en-US" altLang="zh-CN" sz="1200" noProof="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1200" noProof="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200" noProof="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1200" noProof="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，直至达到终止条件。</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mc:Choice>
        <mc:Fallback xmlns="">
          <p:sp>
            <p:nvSpPr>
              <p:cNvPr id="15" name="文本框 64"/>
              <p:cNvSpPr txBox="1">
                <a:spLocks noRot="1" noChangeAspect="1" noMove="1" noResize="1" noEditPoints="1" noAdjustHandles="1" noChangeArrowheads="1" noChangeShapeType="1" noTextEdit="1"/>
              </p:cNvSpPr>
              <p:nvPr/>
            </p:nvSpPr>
            <p:spPr>
              <a:xfrm>
                <a:off x="819256" y="3858274"/>
                <a:ext cx="7056332" cy="921086"/>
              </a:xfrm>
              <a:prstGeom prst="rect">
                <a:avLst/>
              </a:prstGeom>
              <a:blipFill>
                <a:blip r:embed="rId9"/>
                <a:stretch>
                  <a:fillRect l="-173" b="-59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97534943"/>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solidFill>
                <a:srgbClr val="FFFFFF"/>
              </a:solidFill>
            </a:endParaRPr>
          </a:p>
        </p:txBody>
      </p:sp>
      <p:sp>
        <p:nvSpPr>
          <p:cNvPr id="65" name="文本框 83"/>
          <p:cNvSpPr txBox="1">
            <a:spLocks noChangeArrowheads="1"/>
          </p:cNvSpPr>
          <p:nvPr/>
        </p:nvSpPr>
        <p:spPr bwMode="auto">
          <a:xfrm>
            <a:off x="624735" y="295208"/>
            <a:ext cx="3206070" cy="400110"/>
          </a:xfrm>
          <a:prstGeom prst="rect">
            <a:avLst/>
          </a:prstGeom>
          <a:noFill/>
          <a:ln w="9525">
            <a:noFill/>
            <a:miter lim="800000"/>
            <a:headEnd/>
            <a:tailEnd/>
          </a:ln>
        </p:spPr>
        <p:txBody>
          <a:bodyPr wrap="none">
            <a:spAutoFit/>
          </a:bodyPr>
          <a:lstStyle/>
          <a:p>
            <a:pPr>
              <a:defRPr/>
            </a:pPr>
            <a:r>
              <a:rPr lang="en-US" altLang="zh-CN" sz="2000" dirty="0" smtClean="0">
                <a:solidFill>
                  <a:srgbClr val="FFFFFF"/>
                </a:solidFill>
                <a:latin typeface="微软雅黑" panose="020B0503020204020204" pitchFamily="34" charset="-122"/>
                <a:ea typeface="微软雅黑" panose="020B0503020204020204" pitchFamily="34" charset="-122"/>
              </a:rPr>
              <a:t>Over-Replicated Softmax</a:t>
            </a:r>
            <a:endParaRPr lang="zh-CN" altLang="en-US" sz="2000" dirty="0">
              <a:solidFill>
                <a:srgbClr val="FFFFFF"/>
              </a:solidFill>
              <a:latin typeface="微软雅黑" panose="020B0503020204020204" pitchFamily="34" charset="-122"/>
              <a:ea typeface="微软雅黑" panose="020B0503020204020204" pitchFamily="34" charset="-122"/>
            </a:endParaRPr>
          </a:p>
        </p:txBody>
      </p:sp>
      <p:sp>
        <p:nvSpPr>
          <p:cNvPr id="66" name="文本框 64"/>
          <p:cNvSpPr txBox="1"/>
          <p:nvPr/>
        </p:nvSpPr>
        <p:spPr>
          <a:xfrm>
            <a:off x="617167" y="1447310"/>
            <a:ext cx="5072433"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just">
              <a:defRPr/>
            </a:pPr>
            <a:r>
              <a:rPr lang="zh-CN" altLang="en-US"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预</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训练：</a:t>
            </a:r>
            <a:endPar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11" name="文本框 64"/>
              <p:cNvSpPr txBox="1"/>
              <p:nvPr/>
            </p:nvSpPr>
            <p:spPr>
              <a:xfrm>
                <a:off x="559950" y="1967104"/>
                <a:ext cx="2815814" cy="292837"/>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171450" indent="-171450" algn="just">
                  <a:buFont typeface="Wingdings" panose="05000000000000000000" pitchFamily="2" charset="2"/>
                  <a:buChar char="Ø"/>
                  <a:defRPr/>
                </a:pP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将</a:t>
                </a:r>
                <a14:m>
                  <m:oMath xmlns:m="http://schemas.openxmlformats.org/officeDocument/2006/math">
                    <m:sSup>
                      <m:sSupPr>
                        <m:ctrlPr>
                          <a:rPr lang="en-US" altLang="zh-CN" sz="1200" i="1" smtClean="0">
                            <a:solidFill>
                              <a:srgbClr val="212121"/>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1200" b="0" i="1" smtClean="0">
                            <a:solidFill>
                              <a:srgbClr val="212121"/>
                            </a:solidFill>
                            <a:latin typeface="Cambria Math" panose="02040503050406030204" pitchFamily="18" charset="0"/>
                            <a:ea typeface="微软雅黑" panose="020B0503020204020204" pitchFamily="34" charset="-122"/>
                            <a:cs typeface="Arial" panose="020B0604020202020204" pitchFamily="34" charset="0"/>
                          </a:rPr>
                          <m:t>𝐻</m:t>
                        </m:r>
                      </m:e>
                      <m:sup>
                        <m:r>
                          <a:rPr lang="en-US" altLang="zh-CN" sz="1200" b="0" i="1" smtClean="0">
                            <a:solidFill>
                              <a:srgbClr val="212121"/>
                            </a:solidFill>
                            <a:latin typeface="Cambria Math" panose="02040503050406030204" pitchFamily="18" charset="0"/>
                            <a:ea typeface="微软雅黑" panose="020B0503020204020204" pitchFamily="34" charset="-122"/>
                            <a:cs typeface="Arial" panose="020B0604020202020204" pitchFamily="34" charset="0"/>
                          </a:rPr>
                          <m:t>(2)</m:t>
                        </m:r>
                      </m:sup>
                    </m:sSup>
                  </m:oMath>
                </a14:m>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初始化为</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V</a:t>
                </a:r>
                <a:r>
                  <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endParaRPr>
              </a:p>
            </p:txBody>
          </p:sp>
        </mc:Choice>
        <mc:Fallback xmlns="">
          <p:sp>
            <p:nvSpPr>
              <p:cNvPr id="11" name="文本框 64"/>
              <p:cNvSpPr txBox="1">
                <a:spLocks noRot="1" noChangeAspect="1" noMove="1" noResize="1" noEditPoints="1" noAdjustHandles="1" noChangeArrowheads="1" noChangeShapeType="1" noTextEdit="1"/>
              </p:cNvSpPr>
              <p:nvPr/>
            </p:nvSpPr>
            <p:spPr>
              <a:xfrm>
                <a:off x="559950" y="1967104"/>
                <a:ext cx="2815814" cy="292837"/>
              </a:xfrm>
              <a:prstGeom prst="rect">
                <a:avLst/>
              </a:prstGeom>
              <a:blipFill rotWithShape="0">
                <a:blip r:embed="rId2"/>
                <a:stretch>
                  <a:fillRect b="-12500"/>
                </a:stretch>
              </a:blipFill>
            </p:spPr>
            <p:txBody>
              <a:bodyPr/>
              <a:lstStyle/>
              <a:p>
                <a:r>
                  <a:rPr lang="zh-CN" altLang="en-US">
                    <a:noFill/>
                  </a:rPr>
                  <a:t> </a:t>
                </a:r>
              </a:p>
            </p:txBody>
          </p:sp>
        </mc:Fallback>
      </mc:AlternateContent>
      <p:sp>
        <p:nvSpPr>
          <p:cNvPr id="14" name="文本框 64"/>
          <p:cNvSpPr txBox="1"/>
          <p:nvPr/>
        </p:nvSpPr>
        <p:spPr>
          <a:xfrm>
            <a:off x="559949" y="3280647"/>
            <a:ext cx="7056332"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just">
              <a:defRPr/>
            </a:pP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再额外训练一个工作原理如上的</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RBM</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即可。</a:t>
            </a:r>
            <a:endPar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3"/>
          <a:stretch>
            <a:fillRect/>
          </a:stretch>
        </p:blipFill>
        <p:spPr>
          <a:xfrm>
            <a:off x="5689600" y="1594204"/>
            <a:ext cx="2838095" cy="1695238"/>
          </a:xfrm>
          <a:prstGeom prst="rect">
            <a:avLst/>
          </a:prstGeom>
          <a:effectLst>
            <a:glow rad="101600">
              <a:schemeClr val="accent6">
                <a:lumMod val="50000"/>
                <a:alpha val="60000"/>
              </a:schemeClr>
            </a:glow>
          </a:effectLst>
        </p:spPr>
      </p:pic>
      <mc:AlternateContent xmlns:mc="http://schemas.openxmlformats.org/markup-compatibility/2006" xmlns:a14="http://schemas.microsoft.com/office/drawing/2010/main">
        <mc:Choice Requires="a14">
          <p:sp>
            <p:nvSpPr>
              <p:cNvPr id="12" name="文本框 64"/>
              <p:cNvSpPr txBox="1"/>
              <p:nvPr/>
            </p:nvSpPr>
            <p:spPr>
              <a:xfrm>
                <a:off x="559949" y="2333201"/>
                <a:ext cx="3817897" cy="477054"/>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171450" indent="-171450" algn="just">
                  <a:buFont typeface="Wingdings" panose="05000000000000000000" pitchFamily="2" charset="2"/>
                  <a:buChar char="Ø"/>
                  <a:defRPr/>
                </a:pP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当给定</a:t>
                </a:r>
                <a14:m>
                  <m:oMath xmlns:m="http://schemas.openxmlformats.org/officeDocument/2006/math">
                    <m:sSup>
                      <m:sSupPr>
                        <m:ctrlP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𝐻</m:t>
                        </m:r>
                      </m:e>
                      <m:sup>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(2)</m:t>
                        </m:r>
                      </m:sup>
                    </m:sSup>
                  </m:oMath>
                </a14:m>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之后，就可以采用一步对比散度学习重构出下一轮的</a:t>
                </a:r>
                <a14:m>
                  <m:oMath xmlns:m="http://schemas.openxmlformats.org/officeDocument/2006/math">
                    <m:sSup>
                      <m:sSupPr>
                        <m:ctrlP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𝐻</m:t>
                        </m:r>
                      </m:e>
                      <m:sup>
                        <m:r>
                          <a:rPr lang="en-US" altLang="zh-CN" sz="1200" i="1">
                            <a:solidFill>
                              <a:srgbClr val="212121"/>
                            </a:solidFill>
                            <a:latin typeface="Cambria Math" panose="02040503050406030204" pitchFamily="18" charset="0"/>
                            <a:ea typeface="微软雅黑" panose="020B0503020204020204" pitchFamily="34" charset="-122"/>
                            <a:cs typeface="Arial" panose="020B0604020202020204" pitchFamily="34" charset="0"/>
                          </a:rPr>
                          <m:t>(2)</m:t>
                        </m:r>
                      </m:sup>
                    </m:sSup>
                  </m:oMath>
                </a14:m>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V</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endParaRPr>
              </a:p>
            </p:txBody>
          </p:sp>
        </mc:Choice>
        <mc:Fallback xmlns="">
          <p:sp>
            <p:nvSpPr>
              <p:cNvPr id="12" name="文本框 64"/>
              <p:cNvSpPr txBox="1">
                <a:spLocks noRot="1" noChangeAspect="1" noMove="1" noResize="1" noEditPoints="1" noAdjustHandles="1" noChangeArrowheads="1" noChangeShapeType="1" noTextEdit="1"/>
              </p:cNvSpPr>
              <p:nvPr/>
            </p:nvSpPr>
            <p:spPr>
              <a:xfrm>
                <a:off x="559949" y="2333201"/>
                <a:ext cx="3817897" cy="477054"/>
              </a:xfrm>
              <a:prstGeom prst="rect">
                <a:avLst/>
              </a:prstGeom>
              <a:blipFill rotWithShape="0">
                <a:blip r:embed="rId4"/>
                <a:stretch>
                  <a:fillRect b="-102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51901497"/>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916113" y="1498600"/>
            <a:ext cx="1512887" cy="1512888"/>
          </a:xfrm>
          <a:prstGeom prst="ellipse">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90000"/>
              </a:lnSpc>
              <a:spcBef>
                <a:spcPts val="0"/>
              </a:spcBef>
              <a:spcAft>
                <a:spcPts val="0"/>
              </a:spcAft>
              <a:buClrTx/>
              <a:buSzTx/>
              <a:buFontTx/>
              <a:buNone/>
              <a:tabLst/>
              <a:defRPr/>
            </a:pPr>
            <a:endParaRPr kumimoji="1" lang="zh-CN" altLang="en-US" sz="10000" b="0" i="0" u="none" strike="noStrike" kern="1200" cap="none" spc="0" normalizeH="0" baseline="0" noProof="0" dirty="0">
              <a:ln>
                <a:noFill/>
              </a:ln>
              <a:solidFill>
                <a:srgbClr val="F2F2F2"/>
              </a:solidFill>
              <a:effectLst/>
              <a:uLnTx/>
              <a:uFillTx/>
              <a:latin typeface="Century Gothic"/>
              <a:ea typeface="微软雅黑" panose="020B0503020204020204" pitchFamily="34" charset="-122"/>
              <a:cs typeface="+mn-cs"/>
            </a:endParaRPr>
          </a:p>
        </p:txBody>
      </p:sp>
      <p:sp>
        <p:nvSpPr>
          <p:cNvPr id="28677" name="矩形 10"/>
          <p:cNvSpPr>
            <a:spLocks noChangeArrowheads="1"/>
          </p:cNvSpPr>
          <p:nvPr/>
        </p:nvSpPr>
        <p:spPr bwMode="auto">
          <a:xfrm>
            <a:off x="2241550" y="1444625"/>
            <a:ext cx="866775" cy="1570038"/>
          </a:xfrm>
          <a:prstGeom prst="rect">
            <a:avLst/>
          </a:prstGeom>
          <a:noFill/>
          <a:ln w="9525">
            <a:noFill/>
            <a:miter lim="800000"/>
            <a:headEnd/>
            <a:tailEnd/>
          </a:ln>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1" lang="en-US" altLang="zh-CN" sz="9600" b="0" i="0" u="none" strike="noStrike" kern="1200" cap="none" spc="0" normalizeH="0" baseline="0" noProof="0">
                <a:ln>
                  <a:noFill/>
                </a:ln>
                <a:solidFill>
                  <a:srgbClr val="F2F2F2"/>
                </a:solidFill>
                <a:effectLst/>
                <a:uLnTx/>
                <a:uFillTx/>
                <a:latin typeface="Century Gothic"/>
                <a:ea typeface="微软雅黑" pitchFamily="34" charset="-122"/>
                <a:cs typeface="+mn-cs"/>
              </a:rPr>
              <a:t>4</a:t>
            </a:r>
            <a:endParaRPr kumimoji="1" lang="zh-CN" altLang="en-US" sz="9600" b="0" i="0" u="none" strike="noStrike" kern="1200" cap="none" spc="0" normalizeH="0" baseline="0" noProof="0">
              <a:ln>
                <a:noFill/>
              </a:ln>
              <a:solidFill>
                <a:srgbClr val="F2F2F2"/>
              </a:solidFill>
              <a:effectLst/>
              <a:uLnTx/>
              <a:uFillTx/>
              <a:latin typeface="Century Gothic"/>
              <a:ea typeface="微软雅黑" pitchFamily="34" charset="-122"/>
              <a:cs typeface="+mn-cs"/>
            </a:endParaRPr>
          </a:p>
        </p:txBody>
      </p:sp>
      <p:sp>
        <p:nvSpPr>
          <p:cNvPr id="9" name="文本框 5"/>
          <p:cNvSpPr txBox="1">
            <a:spLocks noChangeArrowheads="1"/>
          </p:cNvSpPr>
          <p:nvPr/>
        </p:nvSpPr>
        <p:spPr bwMode="auto">
          <a:xfrm>
            <a:off x="3478240" y="1956812"/>
            <a:ext cx="1826141" cy="584775"/>
          </a:xfrm>
          <a:prstGeom prst="rect">
            <a:avLst/>
          </a:prstGeom>
          <a:noFill/>
          <a:ln w="9525">
            <a:noFill/>
            <a:miter lim="800000"/>
            <a:headEnd/>
            <a:tailEnd/>
          </a:ln>
        </p:spPr>
        <p:txBody>
          <a:bodyPr wrap="none">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zh-CN" altLang="en-US" sz="3200" dirty="0"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相关实验</a:t>
            </a:r>
            <a:endParaRPr lang="zh-CN" altLang="en-US" sz="32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986973554"/>
      </p:ext>
    </p:extLst>
  </p:cSld>
  <p:clrMapOvr>
    <a:masterClrMapping/>
  </p:clrMapOvr>
  <p:transition spd="slow">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12"/>
          <p:cNvSpPr>
            <a:spLocks/>
          </p:cNvSpPr>
          <p:nvPr/>
        </p:nvSpPr>
        <p:spPr bwMode="auto">
          <a:xfrm flipH="1">
            <a:off x="5508625" y="2422525"/>
            <a:ext cx="2182813" cy="2720975"/>
          </a:xfrm>
          <a:custGeom>
            <a:avLst/>
            <a:gdLst>
              <a:gd name="T0" fmla="*/ 219 w 219"/>
              <a:gd name="T1" fmla="*/ 273 h 273"/>
              <a:gd name="T2" fmla="*/ 0 w 219"/>
              <a:gd name="T3" fmla="*/ 273 h 273"/>
              <a:gd name="T4" fmla="*/ 51 w 219"/>
              <a:gd name="T5" fmla="*/ 131 h 273"/>
              <a:gd name="T6" fmla="*/ 31 w 219"/>
              <a:gd name="T7" fmla="*/ 99 h 273"/>
              <a:gd name="T8" fmla="*/ 92 w 219"/>
              <a:gd name="T9" fmla="*/ 0 h 273"/>
              <a:gd name="T10" fmla="*/ 132 w 219"/>
              <a:gd name="T11" fmla="*/ 3 h 273"/>
              <a:gd name="T12" fmla="*/ 193 w 219"/>
              <a:gd name="T13" fmla="*/ 66 h 273"/>
              <a:gd name="T14" fmla="*/ 193 w 219"/>
              <a:gd name="T15" fmla="*/ 73 h 273"/>
              <a:gd name="T16" fmla="*/ 195 w 219"/>
              <a:gd name="T17" fmla="*/ 86 h 273"/>
              <a:gd name="T18" fmla="*/ 211 w 219"/>
              <a:gd name="T19" fmla="*/ 105 h 273"/>
              <a:gd name="T20" fmla="*/ 207 w 219"/>
              <a:gd name="T21" fmla="*/ 120 h 273"/>
              <a:gd name="T22" fmla="*/ 200 w 219"/>
              <a:gd name="T23" fmla="*/ 127 h 273"/>
              <a:gd name="T24" fmla="*/ 201 w 219"/>
              <a:gd name="T25" fmla="*/ 133 h 273"/>
              <a:gd name="T26" fmla="*/ 200 w 219"/>
              <a:gd name="T27" fmla="*/ 137 h 273"/>
              <a:gd name="T28" fmla="*/ 197 w 219"/>
              <a:gd name="T29" fmla="*/ 141 h 273"/>
              <a:gd name="T30" fmla="*/ 197 w 219"/>
              <a:gd name="T31" fmla="*/ 146 h 273"/>
              <a:gd name="T32" fmla="*/ 196 w 219"/>
              <a:gd name="T33" fmla="*/ 149 h 273"/>
              <a:gd name="T34" fmla="*/ 192 w 219"/>
              <a:gd name="T35" fmla="*/ 152 h 273"/>
              <a:gd name="T36" fmla="*/ 191 w 219"/>
              <a:gd name="T37" fmla="*/ 156 h 273"/>
              <a:gd name="T38" fmla="*/ 178 w 219"/>
              <a:gd name="T39" fmla="*/ 179 h 273"/>
              <a:gd name="T40" fmla="*/ 154 w 219"/>
              <a:gd name="T41" fmla="*/ 200 h 273"/>
              <a:gd name="T42" fmla="*/ 219 w 219"/>
              <a:gd name="T43"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73">
                <a:moveTo>
                  <a:pt x="219" y="273"/>
                </a:moveTo>
                <a:cubicBezTo>
                  <a:pt x="0" y="273"/>
                  <a:pt x="0" y="273"/>
                  <a:pt x="0" y="273"/>
                </a:cubicBezTo>
                <a:cubicBezTo>
                  <a:pt x="11" y="240"/>
                  <a:pt x="105" y="193"/>
                  <a:pt x="51" y="131"/>
                </a:cubicBezTo>
                <a:cubicBezTo>
                  <a:pt x="42" y="121"/>
                  <a:pt x="34" y="111"/>
                  <a:pt x="31" y="99"/>
                </a:cubicBezTo>
                <a:cubicBezTo>
                  <a:pt x="18" y="44"/>
                  <a:pt x="40" y="4"/>
                  <a:pt x="92" y="0"/>
                </a:cubicBezTo>
                <a:cubicBezTo>
                  <a:pt x="105" y="0"/>
                  <a:pt x="118" y="0"/>
                  <a:pt x="132" y="3"/>
                </a:cubicBezTo>
                <a:cubicBezTo>
                  <a:pt x="170" y="9"/>
                  <a:pt x="187" y="27"/>
                  <a:pt x="193" y="66"/>
                </a:cubicBezTo>
                <a:cubicBezTo>
                  <a:pt x="194" y="69"/>
                  <a:pt x="194" y="72"/>
                  <a:pt x="193" y="73"/>
                </a:cubicBezTo>
                <a:cubicBezTo>
                  <a:pt x="192" y="79"/>
                  <a:pt x="192" y="82"/>
                  <a:pt x="195" y="86"/>
                </a:cubicBezTo>
                <a:cubicBezTo>
                  <a:pt x="200" y="92"/>
                  <a:pt x="206" y="99"/>
                  <a:pt x="211" y="105"/>
                </a:cubicBezTo>
                <a:cubicBezTo>
                  <a:pt x="216" y="112"/>
                  <a:pt x="215" y="117"/>
                  <a:pt x="207" y="120"/>
                </a:cubicBezTo>
                <a:cubicBezTo>
                  <a:pt x="206" y="120"/>
                  <a:pt x="200" y="120"/>
                  <a:pt x="200" y="127"/>
                </a:cubicBezTo>
                <a:cubicBezTo>
                  <a:pt x="201" y="133"/>
                  <a:pt x="201" y="133"/>
                  <a:pt x="201" y="133"/>
                </a:cubicBezTo>
                <a:cubicBezTo>
                  <a:pt x="201" y="135"/>
                  <a:pt x="201" y="136"/>
                  <a:pt x="200" y="137"/>
                </a:cubicBezTo>
                <a:cubicBezTo>
                  <a:pt x="197" y="141"/>
                  <a:pt x="197" y="141"/>
                  <a:pt x="197" y="141"/>
                </a:cubicBezTo>
                <a:cubicBezTo>
                  <a:pt x="197" y="146"/>
                  <a:pt x="197" y="146"/>
                  <a:pt x="197" y="146"/>
                </a:cubicBezTo>
                <a:cubicBezTo>
                  <a:pt x="197" y="147"/>
                  <a:pt x="197" y="148"/>
                  <a:pt x="196" y="149"/>
                </a:cubicBezTo>
                <a:cubicBezTo>
                  <a:pt x="192" y="152"/>
                  <a:pt x="192" y="152"/>
                  <a:pt x="192" y="152"/>
                </a:cubicBezTo>
                <a:cubicBezTo>
                  <a:pt x="191" y="153"/>
                  <a:pt x="191" y="154"/>
                  <a:pt x="191" y="156"/>
                </a:cubicBezTo>
                <a:cubicBezTo>
                  <a:pt x="195" y="169"/>
                  <a:pt x="192" y="177"/>
                  <a:pt x="178" y="179"/>
                </a:cubicBezTo>
                <a:cubicBezTo>
                  <a:pt x="166" y="182"/>
                  <a:pt x="155" y="187"/>
                  <a:pt x="154" y="200"/>
                </a:cubicBezTo>
                <a:cubicBezTo>
                  <a:pt x="151" y="233"/>
                  <a:pt x="191" y="255"/>
                  <a:pt x="219" y="273"/>
                </a:cubicBezTo>
                <a:close/>
              </a:path>
            </a:pathLst>
          </a:custGeom>
          <a:solidFill>
            <a:schemeClr val="bg1">
              <a:lumMod val="85000"/>
            </a:schemeClr>
          </a:solidFill>
          <a:ln>
            <a:noFill/>
          </a:ln>
        </p:spPr>
        <p:txBody>
          <a:bodyPr/>
          <a:lstStyle/>
          <a:p>
            <a:pPr fontAlgn="auto">
              <a:spcBef>
                <a:spcPts val="0"/>
              </a:spcBef>
              <a:spcAft>
                <a:spcPts val="0"/>
              </a:spcAft>
              <a:defRPr/>
            </a:pPr>
            <a:endParaRPr lang="zh-CN" altLang="en-US">
              <a:latin typeface="+mn-lt"/>
              <a:ea typeface="+mn-ea"/>
            </a:endParaRPr>
          </a:p>
        </p:txBody>
      </p:sp>
      <p:grpSp>
        <p:nvGrpSpPr>
          <p:cNvPr id="24578" name="组 42"/>
          <p:cNvGrpSpPr>
            <a:grpSpLocks/>
          </p:cNvGrpSpPr>
          <p:nvPr/>
        </p:nvGrpSpPr>
        <p:grpSpPr bwMode="auto">
          <a:xfrm>
            <a:off x="6467475" y="2698750"/>
            <a:ext cx="565150" cy="563563"/>
            <a:chOff x="6467617" y="2698859"/>
            <a:chExt cx="565203" cy="564075"/>
          </a:xfrm>
        </p:grpSpPr>
        <p:sp>
          <p:nvSpPr>
            <p:cNvPr id="24597" name="Freeform 15"/>
            <p:cNvSpPr>
              <a:spLocks/>
            </p:cNvSpPr>
            <p:nvPr/>
          </p:nvSpPr>
          <p:spPr bwMode="auto">
            <a:xfrm>
              <a:off x="6555789" y="2698859"/>
              <a:ext cx="477031" cy="564075"/>
            </a:xfrm>
            <a:custGeom>
              <a:avLst/>
              <a:gdLst>
                <a:gd name="T0" fmla="*/ 401992 w 178"/>
                <a:gd name="T1" fmla="*/ 0 h 211"/>
                <a:gd name="T2" fmla="*/ 284075 w 178"/>
                <a:gd name="T3" fmla="*/ 0 h 211"/>
                <a:gd name="T4" fmla="*/ 284075 w 178"/>
                <a:gd name="T5" fmla="*/ 37427 h 211"/>
                <a:gd name="T6" fmla="*/ 353753 w 178"/>
                <a:gd name="T7" fmla="*/ 37427 h 211"/>
                <a:gd name="T8" fmla="*/ 353753 w 178"/>
                <a:gd name="T9" fmla="*/ 88220 h 211"/>
                <a:gd name="T10" fmla="*/ 8040 w 178"/>
                <a:gd name="T11" fmla="*/ 88220 h 211"/>
                <a:gd name="T12" fmla="*/ 8040 w 178"/>
                <a:gd name="T13" fmla="*/ 88220 h 211"/>
                <a:gd name="T14" fmla="*/ 0 w 178"/>
                <a:gd name="T15" fmla="*/ 88220 h 211"/>
                <a:gd name="T16" fmla="*/ 0 w 178"/>
                <a:gd name="T17" fmla="*/ 211194 h 211"/>
                <a:gd name="T18" fmla="*/ 37519 w 178"/>
                <a:gd name="T19" fmla="*/ 211194 h 211"/>
                <a:gd name="T20" fmla="*/ 37519 w 178"/>
                <a:gd name="T21" fmla="*/ 125647 h 211"/>
                <a:gd name="T22" fmla="*/ 176877 w 178"/>
                <a:gd name="T23" fmla="*/ 125647 h 211"/>
                <a:gd name="T24" fmla="*/ 176877 w 178"/>
                <a:gd name="T25" fmla="*/ 350208 h 211"/>
                <a:gd name="T26" fmla="*/ 0 w 178"/>
                <a:gd name="T27" fmla="*/ 350208 h 211"/>
                <a:gd name="T28" fmla="*/ 0 w 178"/>
                <a:gd name="T29" fmla="*/ 387635 h 211"/>
                <a:gd name="T30" fmla="*/ 214396 w 178"/>
                <a:gd name="T31" fmla="*/ 387635 h 211"/>
                <a:gd name="T32" fmla="*/ 214396 w 178"/>
                <a:gd name="T33" fmla="*/ 125647 h 211"/>
                <a:gd name="T34" fmla="*/ 391273 w 178"/>
                <a:gd name="T35" fmla="*/ 125647 h 211"/>
                <a:gd name="T36" fmla="*/ 391273 w 178"/>
                <a:gd name="T37" fmla="*/ 37427 h 211"/>
                <a:gd name="T38" fmla="*/ 401992 w 178"/>
                <a:gd name="T39" fmla="*/ 37427 h 211"/>
                <a:gd name="T40" fmla="*/ 439512 w 178"/>
                <a:gd name="T41" fmla="*/ 74854 h 211"/>
                <a:gd name="T42" fmla="*/ 439512 w 178"/>
                <a:gd name="T43" fmla="*/ 261987 h 211"/>
                <a:gd name="T44" fmla="*/ 265315 w 178"/>
                <a:gd name="T45" fmla="*/ 261987 h 211"/>
                <a:gd name="T46" fmla="*/ 265315 w 178"/>
                <a:gd name="T47" fmla="*/ 264661 h 211"/>
                <a:gd name="T48" fmla="*/ 265315 w 178"/>
                <a:gd name="T49" fmla="*/ 264661 h 211"/>
                <a:gd name="T50" fmla="*/ 265315 w 178"/>
                <a:gd name="T51" fmla="*/ 438428 h 211"/>
                <a:gd name="T52" fmla="*/ 0 w 178"/>
                <a:gd name="T53" fmla="*/ 438428 h 211"/>
                <a:gd name="T54" fmla="*/ 0 w 178"/>
                <a:gd name="T55" fmla="*/ 475855 h 211"/>
                <a:gd name="T56" fmla="*/ 391273 w 178"/>
                <a:gd name="T57" fmla="*/ 475855 h 211"/>
                <a:gd name="T58" fmla="*/ 391273 w 178"/>
                <a:gd name="T59" fmla="*/ 350208 h 211"/>
                <a:gd name="T60" fmla="*/ 353753 w 178"/>
                <a:gd name="T61" fmla="*/ 350208 h 211"/>
                <a:gd name="T62" fmla="*/ 353753 w 178"/>
                <a:gd name="T63" fmla="*/ 438428 h 211"/>
                <a:gd name="T64" fmla="*/ 302834 w 178"/>
                <a:gd name="T65" fmla="*/ 438428 h 211"/>
                <a:gd name="T66" fmla="*/ 302834 w 178"/>
                <a:gd name="T67" fmla="*/ 299414 h 211"/>
                <a:gd name="T68" fmla="*/ 439512 w 178"/>
                <a:gd name="T69" fmla="*/ 299414 h 211"/>
                <a:gd name="T70" fmla="*/ 439512 w 178"/>
                <a:gd name="T71" fmla="*/ 489221 h 211"/>
                <a:gd name="T72" fmla="*/ 401992 w 178"/>
                <a:gd name="T73" fmla="*/ 526648 h 211"/>
                <a:gd name="T74" fmla="*/ 158117 w 178"/>
                <a:gd name="T75" fmla="*/ 526648 h 211"/>
                <a:gd name="T76" fmla="*/ 158117 w 178"/>
                <a:gd name="T77" fmla="*/ 564075 h 211"/>
                <a:gd name="T78" fmla="*/ 401992 w 178"/>
                <a:gd name="T79" fmla="*/ 564075 h 211"/>
                <a:gd name="T80" fmla="*/ 477031 w 178"/>
                <a:gd name="T81" fmla="*/ 489221 h 211"/>
                <a:gd name="T82" fmla="*/ 477031 w 178"/>
                <a:gd name="T83" fmla="*/ 74854 h 211"/>
                <a:gd name="T84" fmla="*/ 401992 w 178"/>
                <a:gd name="T85" fmla="*/ 0 h 21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
                <a:gd name="T130" fmla="*/ 0 h 211"/>
                <a:gd name="T131" fmla="*/ 178 w 178"/>
                <a:gd name="T132" fmla="*/ 211 h 21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 h="211">
                  <a:moveTo>
                    <a:pt x="150" y="0"/>
                  </a:moveTo>
                  <a:cubicBezTo>
                    <a:pt x="106" y="0"/>
                    <a:pt x="106" y="0"/>
                    <a:pt x="106" y="0"/>
                  </a:cubicBezTo>
                  <a:cubicBezTo>
                    <a:pt x="106" y="14"/>
                    <a:pt x="106" y="14"/>
                    <a:pt x="106" y="14"/>
                  </a:cubicBezTo>
                  <a:cubicBezTo>
                    <a:pt x="132" y="14"/>
                    <a:pt x="132" y="14"/>
                    <a:pt x="132" y="14"/>
                  </a:cubicBezTo>
                  <a:cubicBezTo>
                    <a:pt x="132" y="33"/>
                    <a:pt x="132" y="33"/>
                    <a:pt x="132" y="33"/>
                  </a:cubicBezTo>
                  <a:cubicBezTo>
                    <a:pt x="3" y="33"/>
                    <a:pt x="3" y="33"/>
                    <a:pt x="3" y="33"/>
                  </a:cubicBezTo>
                  <a:cubicBezTo>
                    <a:pt x="3" y="33"/>
                    <a:pt x="3" y="33"/>
                    <a:pt x="3" y="33"/>
                  </a:cubicBezTo>
                  <a:cubicBezTo>
                    <a:pt x="0" y="33"/>
                    <a:pt x="0" y="33"/>
                    <a:pt x="0" y="33"/>
                  </a:cubicBezTo>
                  <a:cubicBezTo>
                    <a:pt x="0" y="79"/>
                    <a:pt x="0" y="79"/>
                    <a:pt x="0" y="79"/>
                  </a:cubicBezTo>
                  <a:cubicBezTo>
                    <a:pt x="14" y="79"/>
                    <a:pt x="14" y="79"/>
                    <a:pt x="14" y="79"/>
                  </a:cubicBezTo>
                  <a:cubicBezTo>
                    <a:pt x="14" y="47"/>
                    <a:pt x="14" y="47"/>
                    <a:pt x="14" y="47"/>
                  </a:cubicBezTo>
                  <a:cubicBezTo>
                    <a:pt x="66" y="47"/>
                    <a:pt x="66" y="47"/>
                    <a:pt x="66" y="47"/>
                  </a:cubicBezTo>
                  <a:cubicBezTo>
                    <a:pt x="66" y="131"/>
                    <a:pt x="66" y="131"/>
                    <a:pt x="66" y="131"/>
                  </a:cubicBezTo>
                  <a:cubicBezTo>
                    <a:pt x="0" y="131"/>
                    <a:pt x="0" y="131"/>
                    <a:pt x="0" y="131"/>
                  </a:cubicBezTo>
                  <a:cubicBezTo>
                    <a:pt x="0" y="145"/>
                    <a:pt x="0" y="145"/>
                    <a:pt x="0" y="145"/>
                  </a:cubicBezTo>
                  <a:cubicBezTo>
                    <a:pt x="80" y="145"/>
                    <a:pt x="80" y="145"/>
                    <a:pt x="80" y="145"/>
                  </a:cubicBezTo>
                  <a:cubicBezTo>
                    <a:pt x="80" y="47"/>
                    <a:pt x="80" y="47"/>
                    <a:pt x="80" y="47"/>
                  </a:cubicBezTo>
                  <a:cubicBezTo>
                    <a:pt x="146" y="47"/>
                    <a:pt x="146" y="47"/>
                    <a:pt x="146" y="47"/>
                  </a:cubicBezTo>
                  <a:cubicBezTo>
                    <a:pt x="146" y="14"/>
                    <a:pt x="146" y="14"/>
                    <a:pt x="146" y="14"/>
                  </a:cubicBezTo>
                  <a:cubicBezTo>
                    <a:pt x="150" y="14"/>
                    <a:pt x="150" y="14"/>
                    <a:pt x="150" y="14"/>
                  </a:cubicBezTo>
                  <a:cubicBezTo>
                    <a:pt x="158" y="14"/>
                    <a:pt x="164" y="20"/>
                    <a:pt x="164" y="28"/>
                  </a:cubicBezTo>
                  <a:cubicBezTo>
                    <a:pt x="164" y="98"/>
                    <a:pt x="164" y="98"/>
                    <a:pt x="164" y="98"/>
                  </a:cubicBezTo>
                  <a:cubicBezTo>
                    <a:pt x="99" y="98"/>
                    <a:pt x="99" y="98"/>
                    <a:pt x="99" y="98"/>
                  </a:cubicBezTo>
                  <a:cubicBezTo>
                    <a:pt x="99" y="99"/>
                    <a:pt x="99" y="99"/>
                    <a:pt x="99" y="99"/>
                  </a:cubicBezTo>
                  <a:cubicBezTo>
                    <a:pt x="99" y="99"/>
                    <a:pt x="99" y="99"/>
                    <a:pt x="99" y="99"/>
                  </a:cubicBezTo>
                  <a:cubicBezTo>
                    <a:pt x="99" y="164"/>
                    <a:pt x="99" y="164"/>
                    <a:pt x="99" y="164"/>
                  </a:cubicBezTo>
                  <a:cubicBezTo>
                    <a:pt x="0" y="164"/>
                    <a:pt x="0" y="164"/>
                    <a:pt x="0" y="164"/>
                  </a:cubicBezTo>
                  <a:cubicBezTo>
                    <a:pt x="0" y="178"/>
                    <a:pt x="0" y="178"/>
                    <a:pt x="0" y="178"/>
                  </a:cubicBezTo>
                  <a:cubicBezTo>
                    <a:pt x="146" y="178"/>
                    <a:pt x="146" y="178"/>
                    <a:pt x="146" y="178"/>
                  </a:cubicBezTo>
                  <a:cubicBezTo>
                    <a:pt x="146" y="131"/>
                    <a:pt x="146" y="131"/>
                    <a:pt x="146" y="131"/>
                  </a:cubicBezTo>
                  <a:cubicBezTo>
                    <a:pt x="132" y="131"/>
                    <a:pt x="132" y="131"/>
                    <a:pt x="132" y="131"/>
                  </a:cubicBezTo>
                  <a:cubicBezTo>
                    <a:pt x="132" y="164"/>
                    <a:pt x="132" y="164"/>
                    <a:pt x="132" y="164"/>
                  </a:cubicBezTo>
                  <a:cubicBezTo>
                    <a:pt x="113" y="164"/>
                    <a:pt x="113" y="164"/>
                    <a:pt x="113" y="164"/>
                  </a:cubicBezTo>
                  <a:cubicBezTo>
                    <a:pt x="113" y="112"/>
                    <a:pt x="113" y="112"/>
                    <a:pt x="113" y="112"/>
                  </a:cubicBezTo>
                  <a:cubicBezTo>
                    <a:pt x="164" y="112"/>
                    <a:pt x="164" y="112"/>
                    <a:pt x="164" y="112"/>
                  </a:cubicBezTo>
                  <a:cubicBezTo>
                    <a:pt x="164" y="183"/>
                    <a:pt x="164" y="183"/>
                    <a:pt x="164" y="183"/>
                  </a:cubicBezTo>
                  <a:cubicBezTo>
                    <a:pt x="164" y="191"/>
                    <a:pt x="158" y="197"/>
                    <a:pt x="150" y="197"/>
                  </a:cubicBezTo>
                  <a:cubicBezTo>
                    <a:pt x="59" y="197"/>
                    <a:pt x="59" y="197"/>
                    <a:pt x="59" y="197"/>
                  </a:cubicBezTo>
                  <a:cubicBezTo>
                    <a:pt x="59" y="211"/>
                    <a:pt x="59" y="211"/>
                    <a:pt x="59" y="211"/>
                  </a:cubicBezTo>
                  <a:cubicBezTo>
                    <a:pt x="150" y="211"/>
                    <a:pt x="150" y="211"/>
                    <a:pt x="150" y="211"/>
                  </a:cubicBezTo>
                  <a:cubicBezTo>
                    <a:pt x="166" y="211"/>
                    <a:pt x="178" y="198"/>
                    <a:pt x="178" y="183"/>
                  </a:cubicBezTo>
                  <a:cubicBezTo>
                    <a:pt x="178" y="28"/>
                    <a:pt x="178" y="28"/>
                    <a:pt x="178" y="28"/>
                  </a:cubicBezTo>
                  <a:cubicBezTo>
                    <a:pt x="178" y="13"/>
                    <a:pt x="166" y="0"/>
                    <a:pt x="150" y="0"/>
                  </a:cubicBezTo>
                  <a:close/>
                </a:path>
              </a:pathLst>
            </a:custGeom>
            <a:solidFill>
              <a:schemeClr val="bg1"/>
            </a:solidFill>
            <a:ln w="9525">
              <a:noFill/>
              <a:miter lim="800000"/>
              <a:headEnd/>
              <a:tailEnd/>
            </a:ln>
          </p:spPr>
          <p:txBody>
            <a:bodyPr/>
            <a:lstStyle/>
            <a:p>
              <a:endParaRPr lang="zh-CN" altLang="en-US">
                <a:latin typeface="Century Gothic"/>
                <a:ea typeface="微软雅黑" pitchFamily="34" charset="-122"/>
              </a:endParaRPr>
            </a:p>
          </p:txBody>
        </p:sp>
        <p:sp>
          <p:nvSpPr>
            <p:cNvPr id="24598" name="Rectangle 13"/>
            <p:cNvSpPr>
              <a:spLocks noChangeArrowheads="1"/>
            </p:cNvSpPr>
            <p:nvPr/>
          </p:nvSpPr>
          <p:spPr bwMode="auto">
            <a:xfrm>
              <a:off x="6818043" y="2875203"/>
              <a:ext cx="128866" cy="37304"/>
            </a:xfrm>
            <a:prstGeom prst="rect">
              <a:avLst/>
            </a:prstGeom>
            <a:solidFill>
              <a:schemeClr val="bg1"/>
            </a:solidFill>
            <a:ln w="9525">
              <a:noFill/>
              <a:miter lim="800000"/>
              <a:headEnd/>
              <a:tailEnd/>
            </a:ln>
          </p:spPr>
          <p:txBody>
            <a:bodyPr/>
            <a:lstStyle/>
            <a:p>
              <a:endParaRPr lang="zh-CN" altLang="en-US">
                <a:latin typeface="Century Gothic"/>
                <a:ea typeface="微软雅黑" pitchFamily="34" charset="-122"/>
              </a:endParaRPr>
            </a:p>
          </p:txBody>
        </p:sp>
        <p:sp>
          <p:nvSpPr>
            <p:cNvPr id="24599" name="Freeform 14"/>
            <p:cNvSpPr>
              <a:spLocks/>
            </p:cNvSpPr>
            <p:nvPr/>
          </p:nvSpPr>
          <p:spPr bwMode="auto">
            <a:xfrm>
              <a:off x="6467617" y="2698859"/>
              <a:ext cx="318774" cy="564075"/>
            </a:xfrm>
            <a:custGeom>
              <a:avLst/>
              <a:gdLst>
                <a:gd name="T0" fmla="*/ 37503 w 119"/>
                <a:gd name="T1" fmla="*/ 489221 h 211"/>
                <a:gd name="T2" fmla="*/ 37503 w 119"/>
                <a:gd name="T3" fmla="*/ 299414 h 211"/>
                <a:gd name="T4" fmla="*/ 214302 w 119"/>
                <a:gd name="T5" fmla="*/ 299414 h 211"/>
                <a:gd name="T6" fmla="*/ 214302 w 119"/>
                <a:gd name="T7" fmla="*/ 176441 h 211"/>
                <a:gd name="T8" fmla="*/ 176799 w 119"/>
                <a:gd name="T9" fmla="*/ 176441 h 211"/>
                <a:gd name="T10" fmla="*/ 176799 w 119"/>
                <a:gd name="T11" fmla="*/ 261987 h 211"/>
                <a:gd name="T12" fmla="*/ 37503 w 119"/>
                <a:gd name="T13" fmla="*/ 261987 h 211"/>
                <a:gd name="T14" fmla="*/ 37503 w 119"/>
                <a:gd name="T15" fmla="*/ 74854 h 211"/>
                <a:gd name="T16" fmla="*/ 75006 w 119"/>
                <a:gd name="T17" fmla="*/ 37427 h 211"/>
                <a:gd name="T18" fmla="*/ 318774 w 119"/>
                <a:gd name="T19" fmla="*/ 37427 h 211"/>
                <a:gd name="T20" fmla="*/ 318774 w 119"/>
                <a:gd name="T21" fmla="*/ 0 h 211"/>
                <a:gd name="T22" fmla="*/ 75006 w 119"/>
                <a:gd name="T23" fmla="*/ 0 h 211"/>
                <a:gd name="T24" fmla="*/ 0 w 119"/>
                <a:gd name="T25" fmla="*/ 74854 h 211"/>
                <a:gd name="T26" fmla="*/ 0 w 119"/>
                <a:gd name="T27" fmla="*/ 489221 h 211"/>
                <a:gd name="T28" fmla="*/ 75006 w 119"/>
                <a:gd name="T29" fmla="*/ 564075 h 211"/>
                <a:gd name="T30" fmla="*/ 192872 w 119"/>
                <a:gd name="T31" fmla="*/ 564075 h 211"/>
                <a:gd name="T32" fmla="*/ 192872 w 119"/>
                <a:gd name="T33" fmla="*/ 526648 h 211"/>
                <a:gd name="T34" fmla="*/ 75006 w 119"/>
                <a:gd name="T35" fmla="*/ 526648 h 211"/>
                <a:gd name="T36" fmla="*/ 37503 w 119"/>
                <a:gd name="T37" fmla="*/ 489221 h 2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9"/>
                <a:gd name="T58" fmla="*/ 0 h 211"/>
                <a:gd name="T59" fmla="*/ 119 w 119"/>
                <a:gd name="T60" fmla="*/ 211 h 2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9" h="211">
                  <a:moveTo>
                    <a:pt x="14" y="183"/>
                  </a:moveTo>
                  <a:cubicBezTo>
                    <a:pt x="14" y="112"/>
                    <a:pt x="14" y="112"/>
                    <a:pt x="14" y="112"/>
                  </a:cubicBezTo>
                  <a:cubicBezTo>
                    <a:pt x="80" y="112"/>
                    <a:pt x="80" y="112"/>
                    <a:pt x="80" y="112"/>
                  </a:cubicBezTo>
                  <a:cubicBezTo>
                    <a:pt x="80" y="66"/>
                    <a:pt x="80" y="66"/>
                    <a:pt x="80" y="66"/>
                  </a:cubicBezTo>
                  <a:cubicBezTo>
                    <a:pt x="66" y="66"/>
                    <a:pt x="66" y="66"/>
                    <a:pt x="66" y="66"/>
                  </a:cubicBezTo>
                  <a:cubicBezTo>
                    <a:pt x="66" y="98"/>
                    <a:pt x="66" y="98"/>
                    <a:pt x="66" y="98"/>
                  </a:cubicBezTo>
                  <a:cubicBezTo>
                    <a:pt x="14" y="98"/>
                    <a:pt x="14" y="98"/>
                    <a:pt x="14" y="98"/>
                  </a:cubicBezTo>
                  <a:cubicBezTo>
                    <a:pt x="14" y="28"/>
                    <a:pt x="14" y="28"/>
                    <a:pt x="14" y="28"/>
                  </a:cubicBezTo>
                  <a:cubicBezTo>
                    <a:pt x="14" y="20"/>
                    <a:pt x="21" y="14"/>
                    <a:pt x="28" y="14"/>
                  </a:cubicBezTo>
                  <a:cubicBezTo>
                    <a:pt x="119" y="14"/>
                    <a:pt x="119" y="14"/>
                    <a:pt x="119" y="14"/>
                  </a:cubicBezTo>
                  <a:cubicBezTo>
                    <a:pt x="119" y="0"/>
                    <a:pt x="119" y="0"/>
                    <a:pt x="119" y="0"/>
                  </a:cubicBezTo>
                  <a:cubicBezTo>
                    <a:pt x="28" y="0"/>
                    <a:pt x="28" y="0"/>
                    <a:pt x="28" y="0"/>
                  </a:cubicBezTo>
                  <a:cubicBezTo>
                    <a:pt x="13" y="0"/>
                    <a:pt x="0" y="13"/>
                    <a:pt x="0" y="28"/>
                  </a:cubicBezTo>
                  <a:cubicBezTo>
                    <a:pt x="0" y="183"/>
                    <a:pt x="0" y="183"/>
                    <a:pt x="0" y="183"/>
                  </a:cubicBezTo>
                  <a:cubicBezTo>
                    <a:pt x="0" y="198"/>
                    <a:pt x="13" y="211"/>
                    <a:pt x="28" y="211"/>
                  </a:cubicBezTo>
                  <a:cubicBezTo>
                    <a:pt x="72" y="211"/>
                    <a:pt x="72" y="211"/>
                    <a:pt x="72" y="211"/>
                  </a:cubicBezTo>
                  <a:cubicBezTo>
                    <a:pt x="72" y="197"/>
                    <a:pt x="72" y="197"/>
                    <a:pt x="72" y="197"/>
                  </a:cubicBezTo>
                  <a:cubicBezTo>
                    <a:pt x="28" y="197"/>
                    <a:pt x="28" y="197"/>
                    <a:pt x="28" y="197"/>
                  </a:cubicBezTo>
                  <a:cubicBezTo>
                    <a:pt x="21" y="197"/>
                    <a:pt x="14" y="191"/>
                    <a:pt x="14" y="183"/>
                  </a:cubicBezTo>
                  <a:close/>
                </a:path>
              </a:pathLst>
            </a:custGeom>
            <a:solidFill>
              <a:schemeClr val="bg1"/>
            </a:solidFill>
            <a:ln w="9525">
              <a:noFill/>
              <a:miter lim="800000"/>
              <a:headEnd/>
              <a:tailEnd/>
            </a:ln>
          </p:spPr>
          <p:txBody>
            <a:bodyPr/>
            <a:lstStyle/>
            <a:p>
              <a:endParaRPr lang="zh-CN" altLang="en-US">
                <a:latin typeface="Century Gothic"/>
                <a:ea typeface="微软雅黑" pitchFamily="34" charset="-122"/>
              </a:endParaRPr>
            </a:p>
          </p:txBody>
        </p:sp>
      </p:grpSp>
      <p:sp>
        <p:nvSpPr>
          <p:cNvPr id="33" name="文本框 83"/>
          <p:cNvSpPr txBox="1">
            <a:spLocks noChangeArrowheads="1"/>
          </p:cNvSpPr>
          <p:nvPr/>
        </p:nvSpPr>
        <p:spPr bwMode="auto">
          <a:xfrm>
            <a:off x="624735" y="295208"/>
            <a:ext cx="1467068" cy="400110"/>
          </a:xfrm>
          <a:prstGeom prst="rect">
            <a:avLst/>
          </a:prstGeom>
          <a:noFill/>
          <a:ln w="9525">
            <a:noFill/>
            <a:miter lim="800000"/>
            <a:headEnd/>
            <a:tailEnd/>
          </a:ln>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模型困惑度</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2"/>
          <a:stretch>
            <a:fillRect/>
          </a:stretch>
        </p:blipFill>
        <p:spPr>
          <a:xfrm>
            <a:off x="390613" y="2000249"/>
            <a:ext cx="3731625" cy="1707779"/>
          </a:xfrm>
          <a:prstGeom prst="rect">
            <a:avLst/>
          </a:prstGeom>
          <a:effectLst>
            <a:glow rad="101600">
              <a:srgbClr val="7030A0">
                <a:alpha val="60000"/>
              </a:srgbClr>
            </a:glow>
          </a:effectLst>
        </p:spPr>
      </p:pic>
      <p:sp>
        <p:nvSpPr>
          <p:cNvPr id="35" name="文本框 64"/>
          <p:cNvSpPr txBox="1"/>
          <p:nvPr/>
        </p:nvSpPr>
        <p:spPr>
          <a:xfrm>
            <a:off x="4503303" y="1769416"/>
            <a:ext cx="4104672" cy="461665"/>
          </a:xfrm>
          <a:prstGeom prst="rect">
            <a:avLst/>
          </a:prstGeom>
          <a:solidFill>
            <a:schemeClr val="accent6">
              <a:lumMod val="75000"/>
            </a:schemeClr>
          </a:solid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171450" marR="0" lvl="0" indent="-171450" algn="just" defTabSz="4572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rPr>
              <a:t>困惑度</a:t>
            </a:r>
            <a:r>
              <a:rPr kumimoji="0" lang="en-US" altLang="zh-CN" sz="12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rPr>
              <a:t>(Perplexity)</a:t>
            </a:r>
            <a:r>
              <a:rPr kumimoji="0" lang="zh-CN" altLang="en-US" sz="12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rPr>
              <a:t>体现了模型对于未知数据的预测能力。</a:t>
            </a:r>
            <a:endParaRPr kumimoji="0" lang="en-US" altLang="zh-CN" sz="12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171450" marR="0" lvl="0" indent="-171450" algn="just" defTabSz="4572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zh-CN" altLang="en-US"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困惑度越低越好。</a:t>
            </a:r>
            <a:endPar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12"/>
          <p:cNvSpPr>
            <a:spLocks/>
          </p:cNvSpPr>
          <p:nvPr/>
        </p:nvSpPr>
        <p:spPr bwMode="auto">
          <a:xfrm flipH="1">
            <a:off x="5508625" y="2422525"/>
            <a:ext cx="2182813" cy="2720975"/>
          </a:xfrm>
          <a:custGeom>
            <a:avLst/>
            <a:gdLst>
              <a:gd name="T0" fmla="*/ 219 w 219"/>
              <a:gd name="T1" fmla="*/ 273 h 273"/>
              <a:gd name="T2" fmla="*/ 0 w 219"/>
              <a:gd name="T3" fmla="*/ 273 h 273"/>
              <a:gd name="T4" fmla="*/ 51 w 219"/>
              <a:gd name="T5" fmla="*/ 131 h 273"/>
              <a:gd name="T6" fmla="*/ 31 w 219"/>
              <a:gd name="T7" fmla="*/ 99 h 273"/>
              <a:gd name="T8" fmla="*/ 92 w 219"/>
              <a:gd name="T9" fmla="*/ 0 h 273"/>
              <a:gd name="T10" fmla="*/ 132 w 219"/>
              <a:gd name="T11" fmla="*/ 3 h 273"/>
              <a:gd name="T12" fmla="*/ 193 w 219"/>
              <a:gd name="T13" fmla="*/ 66 h 273"/>
              <a:gd name="T14" fmla="*/ 193 w 219"/>
              <a:gd name="T15" fmla="*/ 73 h 273"/>
              <a:gd name="T16" fmla="*/ 195 w 219"/>
              <a:gd name="T17" fmla="*/ 86 h 273"/>
              <a:gd name="T18" fmla="*/ 211 w 219"/>
              <a:gd name="T19" fmla="*/ 105 h 273"/>
              <a:gd name="T20" fmla="*/ 207 w 219"/>
              <a:gd name="T21" fmla="*/ 120 h 273"/>
              <a:gd name="T22" fmla="*/ 200 w 219"/>
              <a:gd name="T23" fmla="*/ 127 h 273"/>
              <a:gd name="T24" fmla="*/ 201 w 219"/>
              <a:gd name="T25" fmla="*/ 133 h 273"/>
              <a:gd name="T26" fmla="*/ 200 w 219"/>
              <a:gd name="T27" fmla="*/ 137 h 273"/>
              <a:gd name="T28" fmla="*/ 197 w 219"/>
              <a:gd name="T29" fmla="*/ 141 h 273"/>
              <a:gd name="T30" fmla="*/ 197 w 219"/>
              <a:gd name="T31" fmla="*/ 146 h 273"/>
              <a:gd name="T32" fmla="*/ 196 w 219"/>
              <a:gd name="T33" fmla="*/ 149 h 273"/>
              <a:gd name="T34" fmla="*/ 192 w 219"/>
              <a:gd name="T35" fmla="*/ 152 h 273"/>
              <a:gd name="T36" fmla="*/ 191 w 219"/>
              <a:gd name="T37" fmla="*/ 156 h 273"/>
              <a:gd name="T38" fmla="*/ 178 w 219"/>
              <a:gd name="T39" fmla="*/ 179 h 273"/>
              <a:gd name="T40" fmla="*/ 154 w 219"/>
              <a:gd name="T41" fmla="*/ 200 h 273"/>
              <a:gd name="T42" fmla="*/ 219 w 219"/>
              <a:gd name="T43"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73">
                <a:moveTo>
                  <a:pt x="219" y="273"/>
                </a:moveTo>
                <a:cubicBezTo>
                  <a:pt x="0" y="273"/>
                  <a:pt x="0" y="273"/>
                  <a:pt x="0" y="273"/>
                </a:cubicBezTo>
                <a:cubicBezTo>
                  <a:pt x="11" y="240"/>
                  <a:pt x="105" y="193"/>
                  <a:pt x="51" y="131"/>
                </a:cubicBezTo>
                <a:cubicBezTo>
                  <a:pt x="42" y="121"/>
                  <a:pt x="34" y="111"/>
                  <a:pt x="31" y="99"/>
                </a:cubicBezTo>
                <a:cubicBezTo>
                  <a:pt x="18" y="44"/>
                  <a:pt x="40" y="4"/>
                  <a:pt x="92" y="0"/>
                </a:cubicBezTo>
                <a:cubicBezTo>
                  <a:pt x="105" y="0"/>
                  <a:pt x="118" y="0"/>
                  <a:pt x="132" y="3"/>
                </a:cubicBezTo>
                <a:cubicBezTo>
                  <a:pt x="170" y="9"/>
                  <a:pt x="187" y="27"/>
                  <a:pt x="193" y="66"/>
                </a:cubicBezTo>
                <a:cubicBezTo>
                  <a:pt x="194" y="69"/>
                  <a:pt x="194" y="72"/>
                  <a:pt x="193" y="73"/>
                </a:cubicBezTo>
                <a:cubicBezTo>
                  <a:pt x="192" y="79"/>
                  <a:pt x="192" y="82"/>
                  <a:pt x="195" y="86"/>
                </a:cubicBezTo>
                <a:cubicBezTo>
                  <a:pt x="200" y="92"/>
                  <a:pt x="206" y="99"/>
                  <a:pt x="211" y="105"/>
                </a:cubicBezTo>
                <a:cubicBezTo>
                  <a:pt x="216" y="112"/>
                  <a:pt x="215" y="117"/>
                  <a:pt x="207" y="120"/>
                </a:cubicBezTo>
                <a:cubicBezTo>
                  <a:pt x="206" y="120"/>
                  <a:pt x="200" y="120"/>
                  <a:pt x="200" y="127"/>
                </a:cubicBezTo>
                <a:cubicBezTo>
                  <a:pt x="201" y="133"/>
                  <a:pt x="201" y="133"/>
                  <a:pt x="201" y="133"/>
                </a:cubicBezTo>
                <a:cubicBezTo>
                  <a:pt x="201" y="135"/>
                  <a:pt x="201" y="136"/>
                  <a:pt x="200" y="137"/>
                </a:cubicBezTo>
                <a:cubicBezTo>
                  <a:pt x="197" y="141"/>
                  <a:pt x="197" y="141"/>
                  <a:pt x="197" y="141"/>
                </a:cubicBezTo>
                <a:cubicBezTo>
                  <a:pt x="197" y="146"/>
                  <a:pt x="197" y="146"/>
                  <a:pt x="197" y="146"/>
                </a:cubicBezTo>
                <a:cubicBezTo>
                  <a:pt x="197" y="147"/>
                  <a:pt x="197" y="148"/>
                  <a:pt x="196" y="149"/>
                </a:cubicBezTo>
                <a:cubicBezTo>
                  <a:pt x="192" y="152"/>
                  <a:pt x="192" y="152"/>
                  <a:pt x="192" y="152"/>
                </a:cubicBezTo>
                <a:cubicBezTo>
                  <a:pt x="191" y="153"/>
                  <a:pt x="191" y="154"/>
                  <a:pt x="191" y="156"/>
                </a:cubicBezTo>
                <a:cubicBezTo>
                  <a:pt x="195" y="169"/>
                  <a:pt x="192" y="177"/>
                  <a:pt x="178" y="179"/>
                </a:cubicBezTo>
                <a:cubicBezTo>
                  <a:pt x="166" y="182"/>
                  <a:pt x="155" y="187"/>
                  <a:pt x="154" y="200"/>
                </a:cubicBezTo>
                <a:cubicBezTo>
                  <a:pt x="151" y="233"/>
                  <a:pt x="191" y="255"/>
                  <a:pt x="219" y="273"/>
                </a:cubicBezTo>
                <a:close/>
              </a:path>
            </a:pathLst>
          </a:custGeom>
          <a:solidFill>
            <a:schemeClr val="bg1">
              <a:lumMod val="8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03154"/>
              </a:solidFill>
              <a:effectLst/>
              <a:uLnTx/>
              <a:uFillTx/>
              <a:latin typeface="Century Gothic"/>
              <a:ea typeface="微软雅黑" panose="020B0503020204020204" pitchFamily="34" charset="-122"/>
              <a:cs typeface="+mn-cs"/>
            </a:endParaRPr>
          </a:p>
        </p:txBody>
      </p:sp>
      <p:grpSp>
        <p:nvGrpSpPr>
          <p:cNvPr id="24578" name="组 42"/>
          <p:cNvGrpSpPr>
            <a:grpSpLocks/>
          </p:cNvGrpSpPr>
          <p:nvPr/>
        </p:nvGrpSpPr>
        <p:grpSpPr bwMode="auto">
          <a:xfrm>
            <a:off x="6467475" y="2698750"/>
            <a:ext cx="565150" cy="563563"/>
            <a:chOff x="6467617" y="2698859"/>
            <a:chExt cx="565203" cy="564075"/>
          </a:xfrm>
        </p:grpSpPr>
        <p:sp>
          <p:nvSpPr>
            <p:cNvPr id="24597" name="Freeform 15"/>
            <p:cNvSpPr>
              <a:spLocks/>
            </p:cNvSpPr>
            <p:nvPr/>
          </p:nvSpPr>
          <p:spPr bwMode="auto">
            <a:xfrm>
              <a:off x="6555789" y="2698859"/>
              <a:ext cx="477031" cy="564075"/>
            </a:xfrm>
            <a:custGeom>
              <a:avLst/>
              <a:gdLst>
                <a:gd name="T0" fmla="*/ 401992 w 178"/>
                <a:gd name="T1" fmla="*/ 0 h 211"/>
                <a:gd name="T2" fmla="*/ 284075 w 178"/>
                <a:gd name="T3" fmla="*/ 0 h 211"/>
                <a:gd name="T4" fmla="*/ 284075 w 178"/>
                <a:gd name="T5" fmla="*/ 37427 h 211"/>
                <a:gd name="T6" fmla="*/ 353753 w 178"/>
                <a:gd name="T7" fmla="*/ 37427 h 211"/>
                <a:gd name="T8" fmla="*/ 353753 w 178"/>
                <a:gd name="T9" fmla="*/ 88220 h 211"/>
                <a:gd name="T10" fmla="*/ 8040 w 178"/>
                <a:gd name="T11" fmla="*/ 88220 h 211"/>
                <a:gd name="T12" fmla="*/ 8040 w 178"/>
                <a:gd name="T13" fmla="*/ 88220 h 211"/>
                <a:gd name="T14" fmla="*/ 0 w 178"/>
                <a:gd name="T15" fmla="*/ 88220 h 211"/>
                <a:gd name="T16" fmla="*/ 0 w 178"/>
                <a:gd name="T17" fmla="*/ 211194 h 211"/>
                <a:gd name="T18" fmla="*/ 37519 w 178"/>
                <a:gd name="T19" fmla="*/ 211194 h 211"/>
                <a:gd name="T20" fmla="*/ 37519 w 178"/>
                <a:gd name="T21" fmla="*/ 125647 h 211"/>
                <a:gd name="T22" fmla="*/ 176877 w 178"/>
                <a:gd name="T23" fmla="*/ 125647 h 211"/>
                <a:gd name="T24" fmla="*/ 176877 w 178"/>
                <a:gd name="T25" fmla="*/ 350208 h 211"/>
                <a:gd name="T26" fmla="*/ 0 w 178"/>
                <a:gd name="T27" fmla="*/ 350208 h 211"/>
                <a:gd name="T28" fmla="*/ 0 w 178"/>
                <a:gd name="T29" fmla="*/ 387635 h 211"/>
                <a:gd name="T30" fmla="*/ 214396 w 178"/>
                <a:gd name="T31" fmla="*/ 387635 h 211"/>
                <a:gd name="T32" fmla="*/ 214396 w 178"/>
                <a:gd name="T33" fmla="*/ 125647 h 211"/>
                <a:gd name="T34" fmla="*/ 391273 w 178"/>
                <a:gd name="T35" fmla="*/ 125647 h 211"/>
                <a:gd name="T36" fmla="*/ 391273 w 178"/>
                <a:gd name="T37" fmla="*/ 37427 h 211"/>
                <a:gd name="T38" fmla="*/ 401992 w 178"/>
                <a:gd name="T39" fmla="*/ 37427 h 211"/>
                <a:gd name="T40" fmla="*/ 439512 w 178"/>
                <a:gd name="T41" fmla="*/ 74854 h 211"/>
                <a:gd name="T42" fmla="*/ 439512 w 178"/>
                <a:gd name="T43" fmla="*/ 261987 h 211"/>
                <a:gd name="T44" fmla="*/ 265315 w 178"/>
                <a:gd name="T45" fmla="*/ 261987 h 211"/>
                <a:gd name="T46" fmla="*/ 265315 w 178"/>
                <a:gd name="T47" fmla="*/ 264661 h 211"/>
                <a:gd name="T48" fmla="*/ 265315 w 178"/>
                <a:gd name="T49" fmla="*/ 264661 h 211"/>
                <a:gd name="T50" fmla="*/ 265315 w 178"/>
                <a:gd name="T51" fmla="*/ 438428 h 211"/>
                <a:gd name="T52" fmla="*/ 0 w 178"/>
                <a:gd name="T53" fmla="*/ 438428 h 211"/>
                <a:gd name="T54" fmla="*/ 0 w 178"/>
                <a:gd name="T55" fmla="*/ 475855 h 211"/>
                <a:gd name="T56" fmla="*/ 391273 w 178"/>
                <a:gd name="T57" fmla="*/ 475855 h 211"/>
                <a:gd name="T58" fmla="*/ 391273 w 178"/>
                <a:gd name="T59" fmla="*/ 350208 h 211"/>
                <a:gd name="T60" fmla="*/ 353753 w 178"/>
                <a:gd name="T61" fmla="*/ 350208 h 211"/>
                <a:gd name="T62" fmla="*/ 353753 w 178"/>
                <a:gd name="T63" fmla="*/ 438428 h 211"/>
                <a:gd name="T64" fmla="*/ 302834 w 178"/>
                <a:gd name="T65" fmla="*/ 438428 h 211"/>
                <a:gd name="T66" fmla="*/ 302834 w 178"/>
                <a:gd name="T67" fmla="*/ 299414 h 211"/>
                <a:gd name="T68" fmla="*/ 439512 w 178"/>
                <a:gd name="T69" fmla="*/ 299414 h 211"/>
                <a:gd name="T70" fmla="*/ 439512 w 178"/>
                <a:gd name="T71" fmla="*/ 489221 h 211"/>
                <a:gd name="T72" fmla="*/ 401992 w 178"/>
                <a:gd name="T73" fmla="*/ 526648 h 211"/>
                <a:gd name="T74" fmla="*/ 158117 w 178"/>
                <a:gd name="T75" fmla="*/ 526648 h 211"/>
                <a:gd name="T76" fmla="*/ 158117 w 178"/>
                <a:gd name="T77" fmla="*/ 564075 h 211"/>
                <a:gd name="T78" fmla="*/ 401992 w 178"/>
                <a:gd name="T79" fmla="*/ 564075 h 211"/>
                <a:gd name="T80" fmla="*/ 477031 w 178"/>
                <a:gd name="T81" fmla="*/ 489221 h 211"/>
                <a:gd name="T82" fmla="*/ 477031 w 178"/>
                <a:gd name="T83" fmla="*/ 74854 h 211"/>
                <a:gd name="T84" fmla="*/ 401992 w 178"/>
                <a:gd name="T85" fmla="*/ 0 h 21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
                <a:gd name="T130" fmla="*/ 0 h 211"/>
                <a:gd name="T131" fmla="*/ 178 w 178"/>
                <a:gd name="T132" fmla="*/ 211 h 21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 h="211">
                  <a:moveTo>
                    <a:pt x="150" y="0"/>
                  </a:moveTo>
                  <a:cubicBezTo>
                    <a:pt x="106" y="0"/>
                    <a:pt x="106" y="0"/>
                    <a:pt x="106" y="0"/>
                  </a:cubicBezTo>
                  <a:cubicBezTo>
                    <a:pt x="106" y="14"/>
                    <a:pt x="106" y="14"/>
                    <a:pt x="106" y="14"/>
                  </a:cubicBezTo>
                  <a:cubicBezTo>
                    <a:pt x="132" y="14"/>
                    <a:pt x="132" y="14"/>
                    <a:pt x="132" y="14"/>
                  </a:cubicBezTo>
                  <a:cubicBezTo>
                    <a:pt x="132" y="33"/>
                    <a:pt x="132" y="33"/>
                    <a:pt x="132" y="33"/>
                  </a:cubicBezTo>
                  <a:cubicBezTo>
                    <a:pt x="3" y="33"/>
                    <a:pt x="3" y="33"/>
                    <a:pt x="3" y="33"/>
                  </a:cubicBezTo>
                  <a:cubicBezTo>
                    <a:pt x="3" y="33"/>
                    <a:pt x="3" y="33"/>
                    <a:pt x="3" y="33"/>
                  </a:cubicBezTo>
                  <a:cubicBezTo>
                    <a:pt x="0" y="33"/>
                    <a:pt x="0" y="33"/>
                    <a:pt x="0" y="33"/>
                  </a:cubicBezTo>
                  <a:cubicBezTo>
                    <a:pt x="0" y="79"/>
                    <a:pt x="0" y="79"/>
                    <a:pt x="0" y="79"/>
                  </a:cubicBezTo>
                  <a:cubicBezTo>
                    <a:pt x="14" y="79"/>
                    <a:pt x="14" y="79"/>
                    <a:pt x="14" y="79"/>
                  </a:cubicBezTo>
                  <a:cubicBezTo>
                    <a:pt x="14" y="47"/>
                    <a:pt x="14" y="47"/>
                    <a:pt x="14" y="47"/>
                  </a:cubicBezTo>
                  <a:cubicBezTo>
                    <a:pt x="66" y="47"/>
                    <a:pt x="66" y="47"/>
                    <a:pt x="66" y="47"/>
                  </a:cubicBezTo>
                  <a:cubicBezTo>
                    <a:pt x="66" y="131"/>
                    <a:pt x="66" y="131"/>
                    <a:pt x="66" y="131"/>
                  </a:cubicBezTo>
                  <a:cubicBezTo>
                    <a:pt x="0" y="131"/>
                    <a:pt x="0" y="131"/>
                    <a:pt x="0" y="131"/>
                  </a:cubicBezTo>
                  <a:cubicBezTo>
                    <a:pt x="0" y="145"/>
                    <a:pt x="0" y="145"/>
                    <a:pt x="0" y="145"/>
                  </a:cubicBezTo>
                  <a:cubicBezTo>
                    <a:pt x="80" y="145"/>
                    <a:pt x="80" y="145"/>
                    <a:pt x="80" y="145"/>
                  </a:cubicBezTo>
                  <a:cubicBezTo>
                    <a:pt x="80" y="47"/>
                    <a:pt x="80" y="47"/>
                    <a:pt x="80" y="47"/>
                  </a:cubicBezTo>
                  <a:cubicBezTo>
                    <a:pt x="146" y="47"/>
                    <a:pt x="146" y="47"/>
                    <a:pt x="146" y="47"/>
                  </a:cubicBezTo>
                  <a:cubicBezTo>
                    <a:pt x="146" y="14"/>
                    <a:pt x="146" y="14"/>
                    <a:pt x="146" y="14"/>
                  </a:cubicBezTo>
                  <a:cubicBezTo>
                    <a:pt x="150" y="14"/>
                    <a:pt x="150" y="14"/>
                    <a:pt x="150" y="14"/>
                  </a:cubicBezTo>
                  <a:cubicBezTo>
                    <a:pt x="158" y="14"/>
                    <a:pt x="164" y="20"/>
                    <a:pt x="164" y="28"/>
                  </a:cubicBezTo>
                  <a:cubicBezTo>
                    <a:pt x="164" y="98"/>
                    <a:pt x="164" y="98"/>
                    <a:pt x="164" y="98"/>
                  </a:cubicBezTo>
                  <a:cubicBezTo>
                    <a:pt x="99" y="98"/>
                    <a:pt x="99" y="98"/>
                    <a:pt x="99" y="98"/>
                  </a:cubicBezTo>
                  <a:cubicBezTo>
                    <a:pt x="99" y="99"/>
                    <a:pt x="99" y="99"/>
                    <a:pt x="99" y="99"/>
                  </a:cubicBezTo>
                  <a:cubicBezTo>
                    <a:pt x="99" y="99"/>
                    <a:pt x="99" y="99"/>
                    <a:pt x="99" y="99"/>
                  </a:cubicBezTo>
                  <a:cubicBezTo>
                    <a:pt x="99" y="164"/>
                    <a:pt x="99" y="164"/>
                    <a:pt x="99" y="164"/>
                  </a:cubicBezTo>
                  <a:cubicBezTo>
                    <a:pt x="0" y="164"/>
                    <a:pt x="0" y="164"/>
                    <a:pt x="0" y="164"/>
                  </a:cubicBezTo>
                  <a:cubicBezTo>
                    <a:pt x="0" y="178"/>
                    <a:pt x="0" y="178"/>
                    <a:pt x="0" y="178"/>
                  </a:cubicBezTo>
                  <a:cubicBezTo>
                    <a:pt x="146" y="178"/>
                    <a:pt x="146" y="178"/>
                    <a:pt x="146" y="178"/>
                  </a:cubicBezTo>
                  <a:cubicBezTo>
                    <a:pt x="146" y="131"/>
                    <a:pt x="146" y="131"/>
                    <a:pt x="146" y="131"/>
                  </a:cubicBezTo>
                  <a:cubicBezTo>
                    <a:pt x="132" y="131"/>
                    <a:pt x="132" y="131"/>
                    <a:pt x="132" y="131"/>
                  </a:cubicBezTo>
                  <a:cubicBezTo>
                    <a:pt x="132" y="164"/>
                    <a:pt x="132" y="164"/>
                    <a:pt x="132" y="164"/>
                  </a:cubicBezTo>
                  <a:cubicBezTo>
                    <a:pt x="113" y="164"/>
                    <a:pt x="113" y="164"/>
                    <a:pt x="113" y="164"/>
                  </a:cubicBezTo>
                  <a:cubicBezTo>
                    <a:pt x="113" y="112"/>
                    <a:pt x="113" y="112"/>
                    <a:pt x="113" y="112"/>
                  </a:cubicBezTo>
                  <a:cubicBezTo>
                    <a:pt x="164" y="112"/>
                    <a:pt x="164" y="112"/>
                    <a:pt x="164" y="112"/>
                  </a:cubicBezTo>
                  <a:cubicBezTo>
                    <a:pt x="164" y="183"/>
                    <a:pt x="164" y="183"/>
                    <a:pt x="164" y="183"/>
                  </a:cubicBezTo>
                  <a:cubicBezTo>
                    <a:pt x="164" y="191"/>
                    <a:pt x="158" y="197"/>
                    <a:pt x="150" y="197"/>
                  </a:cubicBezTo>
                  <a:cubicBezTo>
                    <a:pt x="59" y="197"/>
                    <a:pt x="59" y="197"/>
                    <a:pt x="59" y="197"/>
                  </a:cubicBezTo>
                  <a:cubicBezTo>
                    <a:pt x="59" y="211"/>
                    <a:pt x="59" y="211"/>
                    <a:pt x="59" y="211"/>
                  </a:cubicBezTo>
                  <a:cubicBezTo>
                    <a:pt x="150" y="211"/>
                    <a:pt x="150" y="211"/>
                    <a:pt x="150" y="211"/>
                  </a:cubicBezTo>
                  <a:cubicBezTo>
                    <a:pt x="166" y="211"/>
                    <a:pt x="178" y="198"/>
                    <a:pt x="178" y="183"/>
                  </a:cubicBezTo>
                  <a:cubicBezTo>
                    <a:pt x="178" y="28"/>
                    <a:pt x="178" y="28"/>
                    <a:pt x="178" y="28"/>
                  </a:cubicBezTo>
                  <a:cubicBezTo>
                    <a:pt x="178" y="13"/>
                    <a:pt x="166" y="0"/>
                    <a:pt x="150" y="0"/>
                  </a:cubicBezTo>
                  <a:close/>
                </a:path>
              </a:pathLst>
            </a:custGeom>
            <a:solidFill>
              <a:schemeClr val="bg1"/>
            </a:solidFill>
            <a:ln w="9525">
              <a:noFill/>
              <a:miter lim="800000"/>
              <a:headEnd/>
              <a:tailEnd/>
            </a:ln>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03154"/>
                </a:solidFill>
                <a:effectLst/>
                <a:uLnTx/>
                <a:uFillTx/>
                <a:latin typeface="Century Gothic"/>
                <a:ea typeface="微软雅黑" pitchFamily="34" charset="-122"/>
                <a:cs typeface="+mn-cs"/>
              </a:endParaRPr>
            </a:p>
          </p:txBody>
        </p:sp>
        <p:sp>
          <p:nvSpPr>
            <p:cNvPr id="24598" name="Rectangle 13"/>
            <p:cNvSpPr>
              <a:spLocks noChangeArrowheads="1"/>
            </p:cNvSpPr>
            <p:nvPr/>
          </p:nvSpPr>
          <p:spPr bwMode="auto">
            <a:xfrm>
              <a:off x="6818043" y="2875203"/>
              <a:ext cx="128866" cy="37304"/>
            </a:xfrm>
            <a:prstGeom prst="rect">
              <a:avLst/>
            </a:prstGeom>
            <a:solidFill>
              <a:schemeClr val="bg1"/>
            </a:solidFill>
            <a:ln w="9525">
              <a:noFill/>
              <a:miter lim="800000"/>
              <a:headEnd/>
              <a:tailEnd/>
            </a:ln>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03154"/>
                </a:solidFill>
                <a:effectLst/>
                <a:uLnTx/>
                <a:uFillTx/>
                <a:latin typeface="Century Gothic"/>
                <a:ea typeface="微软雅黑" pitchFamily="34" charset="-122"/>
                <a:cs typeface="+mn-cs"/>
              </a:endParaRPr>
            </a:p>
          </p:txBody>
        </p:sp>
        <p:sp>
          <p:nvSpPr>
            <p:cNvPr id="24599" name="Freeform 14"/>
            <p:cNvSpPr>
              <a:spLocks/>
            </p:cNvSpPr>
            <p:nvPr/>
          </p:nvSpPr>
          <p:spPr bwMode="auto">
            <a:xfrm>
              <a:off x="6467617" y="2698859"/>
              <a:ext cx="318774" cy="564075"/>
            </a:xfrm>
            <a:custGeom>
              <a:avLst/>
              <a:gdLst>
                <a:gd name="T0" fmla="*/ 37503 w 119"/>
                <a:gd name="T1" fmla="*/ 489221 h 211"/>
                <a:gd name="T2" fmla="*/ 37503 w 119"/>
                <a:gd name="T3" fmla="*/ 299414 h 211"/>
                <a:gd name="T4" fmla="*/ 214302 w 119"/>
                <a:gd name="T5" fmla="*/ 299414 h 211"/>
                <a:gd name="T6" fmla="*/ 214302 w 119"/>
                <a:gd name="T7" fmla="*/ 176441 h 211"/>
                <a:gd name="T8" fmla="*/ 176799 w 119"/>
                <a:gd name="T9" fmla="*/ 176441 h 211"/>
                <a:gd name="T10" fmla="*/ 176799 w 119"/>
                <a:gd name="T11" fmla="*/ 261987 h 211"/>
                <a:gd name="T12" fmla="*/ 37503 w 119"/>
                <a:gd name="T13" fmla="*/ 261987 h 211"/>
                <a:gd name="T14" fmla="*/ 37503 w 119"/>
                <a:gd name="T15" fmla="*/ 74854 h 211"/>
                <a:gd name="T16" fmla="*/ 75006 w 119"/>
                <a:gd name="T17" fmla="*/ 37427 h 211"/>
                <a:gd name="T18" fmla="*/ 318774 w 119"/>
                <a:gd name="T19" fmla="*/ 37427 h 211"/>
                <a:gd name="T20" fmla="*/ 318774 w 119"/>
                <a:gd name="T21" fmla="*/ 0 h 211"/>
                <a:gd name="T22" fmla="*/ 75006 w 119"/>
                <a:gd name="T23" fmla="*/ 0 h 211"/>
                <a:gd name="T24" fmla="*/ 0 w 119"/>
                <a:gd name="T25" fmla="*/ 74854 h 211"/>
                <a:gd name="T26" fmla="*/ 0 w 119"/>
                <a:gd name="T27" fmla="*/ 489221 h 211"/>
                <a:gd name="T28" fmla="*/ 75006 w 119"/>
                <a:gd name="T29" fmla="*/ 564075 h 211"/>
                <a:gd name="T30" fmla="*/ 192872 w 119"/>
                <a:gd name="T31" fmla="*/ 564075 h 211"/>
                <a:gd name="T32" fmla="*/ 192872 w 119"/>
                <a:gd name="T33" fmla="*/ 526648 h 211"/>
                <a:gd name="T34" fmla="*/ 75006 w 119"/>
                <a:gd name="T35" fmla="*/ 526648 h 211"/>
                <a:gd name="T36" fmla="*/ 37503 w 119"/>
                <a:gd name="T37" fmla="*/ 489221 h 2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9"/>
                <a:gd name="T58" fmla="*/ 0 h 211"/>
                <a:gd name="T59" fmla="*/ 119 w 119"/>
                <a:gd name="T60" fmla="*/ 211 h 2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9" h="211">
                  <a:moveTo>
                    <a:pt x="14" y="183"/>
                  </a:moveTo>
                  <a:cubicBezTo>
                    <a:pt x="14" y="112"/>
                    <a:pt x="14" y="112"/>
                    <a:pt x="14" y="112"/>
                  </a:cubicBezTo>
                  <a:cubicBezTo>
                    <a:pt x="80" y="112"/>
                    <a:pt x="80" y="112"/>
                    <a:pt x="80" y="112"/>
                  </a:cubicBezTo>
                  <a:cubicBezTo>
                    <a:pt x="80" y="66"/>
                    <a:pt x="80" y="66"/>
                    <a:pt x="80" y="66"/>
                  </a:cubicBezTo>
                  <a:cubicBezTo>
                    <a:pt x="66" y="66"/>
                    <a:pt x="66" y="66"/>
                    <a:pt x="66" y="66"/>
                  </a:cubicBezTo>
                  <a:cubicBezTo>
                    <a:pt x="66" y="98"/>
                    <a:pt x="66" y="98"/>
                    <a:pt x="66" y="98"/>
                  </a:cubicBezTo>
                  <a:cubicBezTo>
                    <a:pt x="14" y="98"/>
                    <a:pt x="14" y="98"/>
                    <a:pt x="14" y="98"/>
                  </a:cubicBezTo>
                  <a:cubicBezTo>
                    <a:pt x="14" y="28"/>
                    <a:pt x="14" y="28"/>
                    <a:pt x="14" y="28"/>
                  </a:cubicBezTo>
                  <a:cubicBezTo>
                    <a:pt x="14" y="20"/>
                    <a:pt x="21" y="14"/>
                    <a:pt x="28" y="14"/>
                  </a:cubicBezTo>
                  <a:cubicBezTo>
                    <a:pt x="119" y="14"/>
                    <a:pt x="119" y="14"/>
                    <a:pt x="119" y="14"/>
                  </a:cubicBezTo>
                  <a:cubicBezTo>
                    <a:pt x="119" y="0"/>
                    <a:pt x="119" y="0"/>
                    <a:pt x="119" y="0"/>
                  </a:cubicBezTo>
                  <a:cubicBezTo>
                    <a:pt x="28" y="0"/>
                    <a:pt x="28" y="0"/>
                    <a:pt x="28" y="0"/>
                  </a:cubicBezTo>
                  <a:cubicBezTo>
                    <a:pt x="13" y="0"/>
                    <a:pt x="0" y="13"/>
                    <a:pt x="0" y="28"/>
                  </a:cubicBezTo>
                  <a:cubicBezTo>
                    <a:pt x="0" y="183"/>
                    <a:pt x="0" y="183"/>
                    <a:pt x="0" y="183"/>
                  </a:cubicBezTo>
                  <a:cubicBezTo>
                    <a:pt x="0" y="198"/>
                    <a:pt x="13" y="211"/>
                    <a:pt x="28" y="211"/>
                  </a:cubicBezTo>
                  <a:cubicBezTo>
                    <a:pt x="72" y="211"/>
                    <a:pt x="72" y="211"/>
                    <a:pt x="72" y="211"/>
                  </a:cubicBezTo>
                  <a:cubicBezTo>
                    <a:pt x="72" y="197"/>
                    <a:pt x="72" y="197"/>
                    <a:pt x="72" y="197"/>
                  </a:cubicBezTo>
                  <a:cubicBezTo>
                    <a:pt x="28" y="197"/>
                    <a:pt x="28" y="197"/>
                    <a:pt x="28" y="197"/>
                  </a:cubicBezTo>
                  <a:cubicBezTo>
                    <a:pt x="21" y="197"/>
                    <a:pt x="14" y="191"/>
                    <a:pt x="14" y="183"/>
                  </a:cubicBezTo>
                  <a:close/>
                </a:path>
              </a:pathLst>
            </a:custGeom>
            <a:solidFill>
              <a:schemeClr val="bg1"/>
            </a:solidFill>
            <a:ln w="9525">
              <a:noFill/>
              <a:miter lim="800000"/>
              <a:headEnd/>
              <a:tailEnd/>
            </a:ln>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03154"/>
                </a:solidFill>
                <a:effectLst/>
                <a:uLnTx/>
                <a:uFillTx/>
                <a:latin typeface="Century Gothic"/>
                <a:ea typeface="微软雅黑" pitchFamily="34" charset="-122"/>
                <a:cs typeface="+mn-cs"/>
              </a:endParaRPr>
            </a:p>
          </p:txBody>
        </p:sp>
      </p:grpSp>
      <p:sp>
        <p:nvSpPr>
          <p:cNvPr id="33" name="文本框 83"/>
          <p:cNvSpPr txBox="1">
            <a:spLocks noChangeArrowheads="1"/>
          </p:cNvSpPr>
          <p:nvPr/>
        </p:nvSpPr>
        <p:spPr bwMode="auto">
          <a:xfrm>
            <a:off x="624735" y="295208"/>
            <a:ext cx="1723549" cy="400110"/>
          </a:xfrm>
          <a:prstGeom prst="rect">
            <a:avLst/>
          </a:prstGeom>
          <a:noFill/>
          <a:ln w="9525">
            <a:noFill/>
            <a:miter lim="800000"/>
            <a:headEnd/>
            <a:tailEnd/>
          </a:ln>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文档检索效果</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35" name="文本框 64"/>
              <p:cNvSpPr txBox="1"/>
              <p:nvPr/>
            </p:nvSpPr>
            <p:spPr>
              <a:xfrm>
                <a:off x="4503303" y="1769416"/>
                <a:ext cx="4104672" cy="474169"/>
              </a:xfrm>
              <a:prstGeom prst="rect">
                <a:avLst/>
              </a:prstGeom>
              <a:solidFill>
                <a:schemeClr val="accent6">
                  <a:lumMod val="75000"/>
                </a:schemeClr>
              </a:solid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171450" marR="0" lvl="0" indent="-171450" algn="just" defTabSz="4572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结合“文档</a:t>
                </a:r>
                <a:r>
                  <a:rPr kumimoji="0" lang="en-US" altLang="zh-CN" sz="12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2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主题”分布</a:t>
                </a:r>
                <a14:m>
                  <m:oMath xmlns:m="http://schemas.openxmlformats.org/officeDocument/2006/math">
                    <m:r>
                      <a:rPr kumimoji="0" lang="en-US" altLang="zh-CN" sz="1200" b="0" i="1" u="none" strike="noStrike" kern="1200" cap="none" spc="0" normalizeH="0" baseline="0" noProof="0" smtClean="0">
                        <a:ln>
                          <a:noFill/>
                        </a:ln>
                        <a:solidFill>
                          <a:srgbClr val="FFFFFF"/>
                        </a:solidFill>
                        <a:effectLst/>
                        <a:uLnTx/>
                        <a:uFillTx/>
                        <a:latin typeface="Cambria Math" panose="02040503050406030204" pitchFamily="18" charset="0"/>
                        <a:ea typeface="微软雅黑" panose="020B0503020204020204" pitchFamily="34" charset="-122"/>
                        <a:cs typeface="Arial" panose="020B0604020202020204" pitchFamily="34" charset="0"/>
                      </a:rPr>
                      <m:t>𝑃</m:t>
                    </m:r>
                    <m:r>
                      <a:rPr kumimoji="0" lang="en-US" altLang="zh-CN" sz="1200" b="0" i="1" u="none" strike="noStrike" kern="1200" cap="none" spc="0" normalizeH="0" baseline="0" noProof="0" smtClean="0">
                        <a:ln>
                          <a:noFill/>
                        </a:ln>
                        <a:solidFill>
                          <a:srgbClr val="FFFFFF"/>
                        </a:solidFill>
                        <a:effectLst/>
                        <a:uLnTx/>
                        <a:uFillTx/>
                        <a:latin typeface="Cambria Math" panose="02040503050406030204" pitchFamily="18" charset="0"/>
                        <a:ea typeface="微软雅黑" panose="020B0503020204020204" pitchFamily="34" charset="-122"/>
                        <a:cs typeface="Arial" panose="020B0604020202020204" pitchFamily="34" charset="0"/>
                      </a:rPr>
                      <m:t>(</m:t>
                    </m:r>
                    <m:sSup>
                      <m:sSupPr>
                        <m:ctrlPr>
                          <a:rPr kumimoji="0" lang="en-US" altLang="zh-CN" sz="1200" b="0" i="1" u="none" strike="noStrike" kern="1200" cap="none" spc="0" normalizeH="0" baseline="0" noProof="0" smtClean="0">
                            <a:ln>
                              <a:noFill/>
                            </a:ln>
                            <a:solidFill>
                              <a:srgbClr val="FFFFFF"/>
                            </a:solidFill>
                            <a:effectLst/>
                            <a:uLnTx/>
                            <a:uFillTx/>
                            <a:latin typeface="Cambria Math" panose="02040503050406030204" pitchFamily="18" charset="0"/>
                            <a:ea typeface="微软雅黑" panose="020B0503020204020204" pitchFamily="34" charset="-122"/>
                            <a:cs typeface="Arial" panose="020B0604020202020204" pitchFamily="34" charset="0"/>
                          </a:rPr>
                        </m:ctrlPr>
                      </m:sSupPr>
                      <m:e>
                        <m:r>
                          <a:rPr kumimoji="0" lang="en-US" altLang="zh-CN" sz="1200" b="0" i="1" u="none" strike="noStrike" kern="1200" cap="none" spc="0" normalizeH="0" baseline="0" noProof="0" smtClean="0">
                            <a:ln>
                              <a:noFill/>
                            </a:ln>
                            <a:solidFill>
                              <a:srgbClr val="FFFFFF"/>
                            </a:solidFill>
                            <a:effectLst/>
                            <a:uLnTx/>
                            <a:uFillTx/>
                            <a:latin typeface="Cambria Math" panose="02040503050406030204" pitchFamily="18" charset="0"/>
                            <a:ea typeface="微软雅黑" panose="020B0503020204020204" pitchFamily="34" charset="-122"/>
                            <a:cs typeface="Arial" panose="020B0604020202020204" pitchFamily="34" charset="0"/>
                          </a:rPr>
                          <m:t>h</m:t>
                        </m:r>
                      </m:e>
                      <m:sup>
                        <m:d>
                          <m:dPr>
                            <m:ctrlPr>
                              <a:rPr kumimoji="0" lang="en-US" altLang="zh-CN" sz="1200" b="0" i="1" u="none" strike="noStrike" kern="1200" cap="none" spc="0" normalizeH="0" baseline="0" noProof="0" smtClean="0">
                                <a:ln>
                                  <a:noFill/>
                                </a:ln>
                                <a:solidFill>
                                  <a:srgbClr val="FFFFFF"/>
                                </a:solidFill>
                                <a:effectLst/>
                                <a:uLnTx/>
                                <a:uFillTx/>
                                <a:latin typeface="Cambria Math" panose="02040503050406030204" pitchFamily="18" charset="0"/>
                                <a:ea typeface="微软雅黑" panose="020B0503020204020204" pitchFamily="34" charset="-122"/>
                                <a:cs typeface="Arial" panose="020B0604020202020204" pitchFamily="34" charset="0"/>
                              </a:rPr>
                            </m:ctrlPr>
                          </m:dPr>
                          <m:e>
                            <m:r>
                              <a:rPr kumimoji="0" lang="en-US" altLang="zh-CN" sz="1200" b="0" i="1" u="none" strike="noStrike" kern="1200" cap="none" spc="0" normalizeH="0" baseline="0" noProof="0" smtClean="0">
                                <a:ln>
                                  <a:noFill/>
                                </a:ln>
                                <a:solidFill>
                                  <a:srgbClr val="FFFFFF"/>
                                </a:solidFill>
                                <a:effectLst/>
                                <a:uLnTx/>
                                <a:uFillTx/>
                                <a:latin typeface="Cambria Math" panose="02040503050406030204" pitchFamily="18" charset="0"/>
                                <a:ea typeface="微软雅黑" panose="020B0503020204020204" pitchFamily="34" charset="-122"/>
                                <a:cs typeface="Arial" panose="020B0604020202020204" pitchFamily="34" charset="0"/>
                              </a:rPr>
                              <m:t>1</m:t>
                            </m:r>
                          </m:e>
                        </m:d>
                      </m:sup>
                    </m:sSup>
                    <m:r>
                      <a:rPr kumimoji="0" lang="en-US" altLang="zh-CN" sz="1200" b="0" i="1" u="none" strike="noStrike" kern="1200" cap="none" spc="0" normalizeH="0" baseline="0" noProof="0" smtClean="0">
                        <a:ln>
                          <a:noFill/>
                        </a:ln>
                        <a:solidFill>
                          <a:srgbClr val="FFFFFF"/>
                        </a:solidFill>
                        <a:effectLst/>
                        <a:uLnTx/>
                        <a:uFillTx/>
                        <a:latin typeface="Cambria Math" panose="02040503050406030204" pitchFamily="18" charset="0"/>
                        <a:ea typeface="微软雅黑" panose="020B0503020204020204" pitchFamily="34" charset="-122"/>
                        <a:cs typeface="Arial" panose="020B0604020202020204" pitchFamily="34" charset="0"/>
                      </a:rPr>
                      <m:t>|</m:t>
                    </m:r>
                    <m:r>
                      <a:rPr kumimoji="0" lang="en-US" altLang="zh-CN" sz="1200" b="0" i="1" u="none" strike="noStrike" kern="1200" cap="none" spc="0" normalizeH="0" baseline="0" noProof="0" smtClean="0">
                        <a:ln>
                          <a:noFill/>
                        </a:ln>
                        <a:solidFill>
                          <a:srgbClr val="FFFFFF"/>
                        </a:solidFill>
                        <a:effectLst/>
                        <a:uLnTx/>
                        <a:uFillTx/>
                        <a:latin typeface="Cambria Math" panose="02040503050406030204" pitchFamily="18" charset="0"/>
                        <a:ea typeface="微软雅黑" panose="020B0503020204020204" pitchFamily="34" charset="-122"/>
                        <a:cs typeface="Arial" panose="020B0604020202020204" pitchFamily="34" charset="0"/>
                      </a:rPr>
                      <m:t>𝑉</m:t>
                    </m:r>
                    <m:r>
                      <a:rPr kumimoji="0" lang="en-US" altLang="zh-CN" sz="1200" b="0" i="1" u="none" strike="noStrike" kern="1200" cap="none" spc="0" normalizeH="0" baseline="0" noProof="0" smtClean="0">
                        <a:ln>
                          <a:noFill/>
                        </a:ln>
                        <a:solidFill>
                          <a:srgbClr val="FFFFFF"/>
                        </a:solidFill>
                        <a:effectLst/>
                        <a:uLnTx/>
                        <a:uFillTx/>
                        <a:latin typeface="Cambria Math" panose="02040503050406030204" pitchFamily="18" charset="0"/>
                        <a:ea typeface="微软雅黑" panose="020B0503020204020204" pitchFamily="34" charset="-122"/>
                        <a:cs typeface="Arial" panose="020B0604020202020204" pitchFamily="34" charset="0"/>
                      </a:rPr>
                      <m:t>)</m:t>
                    </m:r>
                  </m:oMath>
                </a14:m>
                <a:r>
                  <a:rPr kumimoji="0" lang="zh-CN" altLang="en-US" sz="12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来基于“主题”相关性进行检索。</a:t>
                </a:r>
                <a:endParaRPr kumimoji="0" lang="en-US" altLang="zh-CN" sz="12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mc:Choice>
        <mc:Fallback xmlns="">
          <p:sp>
            <p:nvSpPr>
              <p:cNvPr id="35" name="文本框 64"/>
              <p:cNvSpPr txBox="1">
                <a:spLocks noRot="1" noChangeAspect="1" noMove="1" noResize="1" noEditPoints="1" noAdjustHandles="1" noChangeArrowheads="1" noChangeShapeType="1" noTextEdit="1"/>
              </p:cNvSpPr>
              <p:nvPr/>
            </p:nvSpPr>
            <p:spPr>
              <a:xfrm>
                <a:off x="4503303" y="1769416"/>
                <a:ext cx="4104672" cy="474169"/>
              </a:xfrm>
              <a:prstGeom prst="rect">
                <a:avLst/>
              </a:prstGeom>
              <a:blipFill>
                <a:blip r:embed="rId2"/>
                <a:stretch>
                  <a:fillRect b="-8974"/>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436282" y="1289779"/>
            <a:ext cx="3824004" cy="3244850"/>
          </a:xfrm>
          <a:prstGeom prst="rect">
            <a:avLst/>
          </a:prstGeom>
          <a:effectLst>
            <a:glow rad="101600">
              <a:srgbClr val="7030A0">
                <a:alpha val="60000"/>
              </a:srgbClr>
            </a:glow>
          </a:effectLst>
        </p:spPr>
      </p:pic>
    </p:spTree>
    <p:extLst>
      <p:ext uri="{BB962C8B-B14F-4D97-AF65-F5344CB8AC3E}">
        <p14:creationId xmlns:p14="http://schemas.microsoft.com/office/powerpoint/2010/main" val="1315550216"/>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solidFill>
                <a:srgbClr val="FFFFFF"/>
              </a:solidFill>
            </a:endParaRPr>
          </a:p>
        </p:txBody>
      </p:sp>
      <p:sp>
        <p:nvSpPr>
          <p:cNvPr id="19489" name="文本框 83"/>
          <p:cNvSpPr txBox="1">
            <a:spLocks noChangeArrowheads="1"/>
          </p:cNvSpPr>
          <p:nvPr/>
        </p:nvSpPr>
        <p:spPr bwMode="auto">
          <a:xfrm>
            <a:off x="624735" y="295208"/>
            <a:ext cx="1210588" cy="400110"/>
          </a:xfrm>
          <a:prstGeom prst="rect">
            <a:avLst/>
          </a:prstGeom>
          <a:noFill/>
          <a:ln w="9525">
            <a:noFill/>
            <a:miter lim="800000"/>
            <a:headEnd/>
            <a:tailEnd/>
          </a:ln>
        </p:spPr>
        <p:txBody>
          <a:bodyPr wrap="none">
            <a:spAutoFit/>
          </a:bodyPr>
          <a:lstStyle/>
          <a:p>
            <a:r>
              <a:rPr lang="zh-CN" altLang="en-US" sz="2000" dirty="0" smtClean="0">
                <a:solidFill>
                  <a:srgbClr val="FFFFFF"/>
                </a:solidFill>
                <a:latin typeface="Century Gothic"/>
                <a:ea typeface="微软雅黑" pitchFamily="34" charset="-122"/>
              </a:rPr>
              <a:t>能量模型</a:t>
            </a:r>
            <a:endParaRPr lang="zh-CN" altLang="en-US" sz="2000" dirty="0">
              <a:solidFill>
                <a:srgbClr val="FFFFFF"/>
              </a:solidFill>
              <a:latin typeface="Century Gothic"/>
              <a:ea typeface="微软雅黑" pitchFamily="34" charset="-122"/>
            </a:endParaRPr>
          </a:p>
        </p:txBody>
      </p:sp>
      <p:sp>
        <p:nvSpPr>
          <p:cNvPr id="7" name="文本框 6"/>
          <p:cNvSpPr txBox="1"/>
          <p:nvPr/>
        </p:nvSpPr>
        <p:spPr>
          <a:xfrm>
            <a:off x="503130" y="1539081"/>
            <a:ext cx="7815370" cy="461665"/>
          </a:xfrm>
          <a:prstGeom prst="rect">
            <a:avLst/>
          </a:prstGeom>
          <a:noFill/>
        </p:spPr>
        <p:txBody>
          <a:bodyPr wrap="square" rtlCol="0">
            <a:spAutoFit/>
          </a:bodyPr>
          <a:lstStyle/>
          <a:p>
            <a:r>
              <a:rPr lang="zh-CN" altLang="en-US" sz="1200" dirty="0" smtClean="0">
                <a:solidFill>
                  <a:srgbClr val="212121"/>
                </a:solidFill>
                <a:latin typeface="+mn-ea"/>
                <a:ea typeface="+mn-ea"/>
              </a:rPr>
              <a:t>神经网络根植</a:t>
            </a:r>
            <a:r>
              <a:rPr lang="zh-CN" altLang="en-US" sz="1200" dirty="0">
                <a:solidFill>
                  <a:srgbClr val="212121"/>
                </a:solidFill>
                <a:latin typeface="+mn-ea"/>
                <a:ea typeface="+mn-ea"/>
              </a:rPr>
              <a:t>于</a:t>
            </a:r>
            <a:r>
              <a:rPr lang="zh-CN" altLang="en-US" sz="1200" dirty="0" smtClean="0">
                <a:solidFill>
                  <a:srgbClr val="212121"/>
                </a:solidFill>
                <a:latin typeface="+mn-ea"/>
                <a:ea typeface="+mn-ea"/>
              </a:rPr>
              <a:t>统计力学，受</a:t>
            </a:r>
            <a:r>
              <a:rPr lang="zh-CN" altLang="en-US" sz="1200" dirty="0">
                <a:solidFill>
                  <a:srgbClr val="212121"/>
                </a:solidFill>
                <a:latin typeface="+mn-ea"/>
                <a:ea typeface="+mn-ea"/>
              </a:rPr>
              <a:t>统计力学中能量泛函的启发，引入了能量函数。</a:t>
            </a:r>
            <a:r>
              <a:rPr lang="zh-CN" altLang="en-US" sz="1200" dirty="0">
                <a:solidFill>
                  <a:srgbClr val="7030A0"/>
                </a:solidFill>
                <a:latin typeface="+mn-ea"/>
                <a:ea typeface="+mn-ea"/>
              </a:rPr>
              <a:t>能量函数是描述整个系统状态的一种测度。</a:t>
            </a:r>
            <a:r>
              <a:rPr lang="zh-CN" altLang="en-US" sz="1200" dirty="0">
                <a:solidFill>
                  <a:srgbClr val="212121"/>
                </a:solidFill>
                <a:latin typeface="+mn-ea"/>
                <a:ea typeface="+mn-ea"/>
              </a:rPr>
              <a:t>系统越有序或者概率分布越集中，系统的能量越小</a:t>
            </a:r>
            <a:r>
              <a:rPr lang="zh-CN" altLang="en-US" sz="1200" dirty="0" smtClean="0">
                <a:solidFill>
                  <a:srgbClr val="212121"/>
                </a:solidFill>
                <a:latin typeface="+mn-ea"/>
                <a:ea typeface="+mn-ea"/>
              </a:rPr>
              <a:t>。能量</a:t>
            </a:r>
            <a:r>
              <a:rPr lang="zh-CN" altLang="en-US" sz="1200" dirty="0">
                <a:solidFill>
                  <a:srgbClr val="212121"/>
                </a:solidFill>
                <a:latin typeface="+mn-ea"/>
                <a:ea typeface="+mn-ea"/>
              </a:rPr>
              <a:t>函数的最小值，对应于系统的最稳定状态。</a:t>
            </a:r>
          </a:p>
        </p:txBody>
      </p:sp>
      <p:sp>
        <p:nvSpPr>
          <p:cNvPr id="68" name="文本框 67"/>
          <p:cNvSpPr txBox="1"/>
          <p:nvPr/>
        </p:nvSpPr>
        <p:spPr>
          <a:xfrm>
            <a:off x="503130" y="2256223"/>
            <a:ext cx="7815370" cy="646331"/>
          </a:xfrm>
          <a:prstGeom prst="rect">
            <a:avLst/>
          </a:prstGeom>
          <a:noFill/>
        </p:spPr>
        <p:txBody>
          <a:bodyPr wrap="square" rtlCol="0">
            <a:spAutoFit/>
          </a:bodyPr>
          <a:lstStyle/>
          <a:p>
            <a:r>
              <a:rPr lang="zh-CN" altLang="en-US" sz="1200" dirty="0">
                <a:solidFill>
                  <a:srgbClr val="212121"/>
                </a:solidFill>
                <a:latin typeface="+mn-ea"/>
                <a:ea typeface="+mn-ea"/>
              </a:rPr>
              <a:t>把一个表面</a:t>
            </a:r>
            <a:r>
              <a:rPr lang="zh-CN" altLang="en-US" sz="1200" dirty="0" smtClean="0">
                <a:solidFill>
                  <a:srgbClr val="212121"/>
                </a:solidFill>
                <a:latin typeface="+mn-ea"/>
                <a:ea typeface="+mn-ea"/>
              </a:rPr>
              <a:t>粗糙的</a:t>
            </a:r>
            <a:r>
              <a:rPr lang="zh-CN" altLang="en-US" sz="1200" dirty="0">
                <a:solidFill>
                  <a:srgbClr val="212121"/>
                </a:solidFill>
                <a:latin typeface="+mn-ea"/>
                <a:ea typeface="+mn-ea"/>
              </a:rPr>
              <a:t>小球，放到一个表面也比较粗糙的碗里</a:t>
            </a:r>
            <a:r>
              <a:rPr lang="zh-CN" altLang="en-US" sz="1200" dirty="0" smtClean="0">
                <a:solidFill>
                  <a:srgbClr val="212121"/>
                </a:solidFill>
                <a:latin typeface="+mn-ea"/>
                <a:ea typeface="+mn-ea"/>
              </a:rPr>
              <a:t>，随便</a:t>
            </a:r>
            <a:r>
              <a:rPr lang="zh-CN" altLang="en-US" sz="1200" dirty="0">
                <a:solidFill>
                  <a:srgbClr val="212121"/>
                </a:solidFill>
                <a:latin typeface="+mn-ea"/>
                <a:ea typeface="+mn-ea"/>
              </a:rPr>
              <a:t>往里面一扔，看看小球停在碗的哪个地方</a:t>
            </a:r>
            <a:r>
              <a:rPr lang="zh-CN" altLang="en-US" sz="1200" dirty="0" smtClean="0">
                <a:solidFill>
                  <a:srgbClr val="212121"/>
                </a:solidFill>
                <a:latin typeface="+mn-ea"/>
                <a:ea typeface="+mn-ea"/>
              </a:rPr>
              <a:t>。能量</a:t>
            </a:r>
            <a:r>
              <a:rPr lang="zh-CN" altLang="en-US" sz="1200" dirty="0">
                <a:solidFill>
                  <a:srgbClr val="212121"/>
                </a:solidFill>
                <a:latin typeface="+mn-ea"/>
                <a:ea typeface="+mn-ea"/>
              </a:rPr>
              <a:t>模型把小球停在哪个地方定义为一种</a:t>
            </a:r>
            <a:r>
              <a:rPr lang="zh-CN" altLang="en-US" sz="1200" dirty="0">
                <a:solidFill>
                  <a:srgbClr val="7030A0"/>
                </a:solidFill>
                <a:latin typeface="+mn-ea"/>
                <a:ea typeface="+mn-ea"/>
              </a:rPr>
              <a:t>状态</a:t>
            </a:r>
            <a:r>
              <a:rPr lang="zh-CN" altLang="en-US" sz="1200" dirty="0">
                <a:solidFill>
                  <a:srgbClr val="212121"/>
                </a:solidFill>
                <a:latin typeface="+mn-ea"/>
                <a:ea typeface="+mn-ea"/>
              </a:rPr>
              <a:t>，每种状态都对应着一个</a:t>
            </a:r>
            <a:r>
              <a:rPr lang="zh-CN" altLang="en-US" sz="1200" dirty="0">
                <a:solidFill>
                  <a:srgbClr val="7030A0"/>
                </a:solidFill>
                <a:latin typeface="+mn-ea"/>
                <a:ea typeface="+mn-ea"/>
              </a:rPr>
              <a:t>能量</a:t>
            </a:r>
            <a:r>
              <a:rPr lang="zh-CN" altLang="en-US" sz="1200" dirty="0">
                <a:solidFill>
                  <a:srgbClr val="212121"/>
                </a:solidFill>
                <a:latin typeface="+mn-ea"/>
                <a:ea typeface="+mn-ea"/>
              </a:rPr>
              <a:t>，这个能量由</a:t>
            </a:r>
            <a:r>
              <a:rPr lang="zh-CN" altLang="en-US" sz="1200" dirty="0">
                <a:solidFill>
                  <a:srgbClr val="7030A0"/>
                </a:solidFill>
                <a:latin typeface="+mn-ea"/>
                <a:ea typeface="+mn-ea"/>
              </a:rPr>
              <a:t>能量函数</a:t>
            </a:r>
            <a:r>
              <a:rPr lang="zh-CN" altLang="en-US" sz="1200" dirty="0" smtClean="0">
                <a:solidFill>
                  <a:srgbClr val="212121"/>
                </a:solidFill>
                <a:latin typeface="+mn-ea"/>
                <a:ea typeface="+mn-ea"/>
              </a:rPr>
              <a:t>来刻画，</a:t>
            </a:r>
            <a:r>
              <a:rPr lang="zh-CN" altLang="en-US" sz="1200" dirty="0">
                <a:solidFill>
                  <a:srgbClr val="212121"/>
                </a:solidFill>
                <a:latin typeface="+mn-ea"/>
                <a:ea typeface="+mn-ea"/>
              </a:rPr>
              <a:t>小球处在某种状态的</a:t>
            </a:r>
            <a:r>
              <a:rPr lang="zh-CN" altLang="en-US" sz="1200" dirty="0" smtClean="0">
                <a:solidFill>
                  <a:srgbClr val="7030A0"/>
                </a:solidFill>
                <a:latin typeface="+mn-ea"/>
                <a:ea typeface="+mn-ea"/>
              </a:rPr>
              <a:t>概率</a:t>
            </a:r>
            <a:r>
              <a:rPr lang="zh-CN" altLang="en-US" sz="1200" dirty="0" smtClean="0">
                <a:solidFill>
                  <a:srgbClr val="212121"/>
                </a:solidFill>
                <a:latin typeface="+mn-ea"/>
                <a:ea typeface="+mn-ea"/>
              </a:rPr>
              <a:t>可以通过在这种</a:t>
            </a:r>
            <a:r>
              <a:rPr lang="zh-CN" altLang="en-US" sz="1200" dirty="0">
                <a:solidFill>
                  <a:srgbClr val="212121"/>
                </a:solidFill>
                <a:latin typeface="+mn-ea"/>
                <a:ea typeface="+mn-ea"/>
              </a:rPr>
              <a:t>状态下小球具有的能量来</a:t>
            </a:r>
            <a:r>
              <a:rPr lang="zh-CN" altLang="en-US" sz="1200" dirty="0" smtClean="0">
                <a:solidFill>
                  <a:srgbClr val="212121"/>
                </a:solidFill>
                <a:latin typeface="+mn-ea"/>
                <a:ea typeface="+mn-ea"/>
              </a:rPr>
              <a:t>定义：</a:t>
            </a:r>
            <a:endParaRPr lang="en-US" altLang="zh-CN" sz="1200" dirty="0" smtClean="0">
              <a:solidFill>
                <a:srgbClr val="212121"/>
              </a:solidFill>
              <a:latin typeface="+mn-ea"/>
              <a:ea typeface="+mn-ea"/>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990805603"/>
              </p:ext>
            </p:extLst>
          </p:nvPr>
        </p:nvGraphicFramePr>
        <p:xfrm>
          <a:off x="4041775" y="3040063"/>
          <a:ext cx="633413" cy="236537"/>
        </p:xfrm>
        <a:graphic>
          <a:graphicData uri="http://schemas.openxmlformats.org/presentationml/2006/ole">
            <mc:AlternateContent xmlns:mc="http://schemas.openxmlformats.org/markup-compatibility/2006">
              <mc:Choice xmlns:v="urn:schemas-microsoft-com:vml" Requires="v">
                <p:oleObj spid="_x0000_s1183" name="Equation" r:id="rId3" imgW="507960" imgH="190440" progId="Equation.DSMT4">
                  <p:embed/>
                </p:oleObj>
              </mc:Choice>
              <mc:Fallback>
                <p:oleObj name="Equation" r:id="rId3" imgW="507960" imgH="190440" progId="Equation.DSMT4">
                  <p:embed/>
                  <p:pic>
                    <p:nvPicPr>
                      <p:cNvPr id="0" name=""/>
                      <p:cNvPicPr/>
                      <p:nvPr/>
                    </p:nvPicPr>
                    <p:blipFill>
                      <a:blip r:embed="rId4"/>
                      <a:stretch>
                        <a:fillRect/>
                      </a:stretch>
                    </p:blipFill>
                    <p:spPr>
                      <a:xfrm>
                        <a:off x="4041775" y="3040063"/>
                        <a:ext cx="633413" cy="236537"/>
                      </a:xfrm>
                      <a:prstGeom prst="rect">
                        <a:avLst/>
                      </a:prstGeom>
                    </p:spPr>
                  </p:pic>
                </p:oleObj>
              </mc:Fallback>
            </mc:AlternateContent>
          </a:graphicData>
        </a:graphic>
      </p:graphicFrame>
    </p:spTree>
    <p:extLst>
      <p:ext uri="{BB962C8B-B14F-4D97-AF65-F5344CB8AC3E}">
        <p14:creationId xmlns:p14="http://schemas.microsoft.com/office/powerpoint/2010/main" val="4108151974"/>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12"/>
          <p:cNvSpPr>
            <a:spLocks/>
          </p:cNvSpPr>
          <p:nvPr/>
        </p:nvSpPr>
        <p:spPr bwMode="auto">
          <a:xfrm flipH="1">
            <a:off x="5508625" y="2422525"/>
            <a:ext cx="2182813" cy="2720975"/>
          </a:xfrm>
          <a:custGeom>
            <a:avLst/>
            <a:gdLst>
              <a:gd name="T0" fmla="*/ 219 w 219"/>
              <a:gd name="T1" fmla="*/ 273 h 273"/>
              <a:gd name="T2" fmla="*/ 0 w 219"/>
              <a:gd name="T3" fmla="*/ 273 h 273"/>
              <a:gd name="T4" fmla="*/ 51 w 219"/>
              <a:gd name="T5" fmla="*/ 131 h 273"/>
              <a:gd name="T6" fmla="*/ 31 w 219"/>
              <a:gd name="T7" fmla="*/ 99 h 273"/>
              <a:gd name="T8" fmla="*/ 92 w 219"/>
              <a:gd name="T9" fmla="*/ 0 h 273"/>
              <a:gd name="T10" fmla="*/ 132 w 219"/>
              <a:gd name="T11" fmla="*/ 3 h 273"/>
              <a:gd name="T12" fmla="*/ 193 w 219"/>
              <a:gd name="T13" fmla="*/ 66 h 273"/>
              <a:gd name="T14" fmla="*/ 193 w 219"/>
              <a:gd name="T15" fmla="*/ 73 h 273"/>
              <a:gd name="T16" fmla="*/ 195 w 219"/>
              <a:gd name="T17" fmla="*/ 86 h 273"/>
              <a:gd name="T18" fmla="*/ 211 w 219"/>
              <a:gd name="T19" fmla="*/ 105 h 273"/>
              <a:gd name="T20" fmla="*/ 207 w 219"/>
              <a:gd name="T21" fmla="*/ 120 h 273"/>
              <a:gd name="T22" fmla="*/ 200 w 219"/>
              <a:gd name="T23" fmla="*/ 127 h 273"/>
              <a:gd name="T24" fmla="*/ 201 w 219"/>
              <a:gd name="T25" fmla="*/ 133 h 273"/>
              <a:gd name="T26" fmla="*/ 200 w 219"/>
              <a:gd name="T27" fmla="*/ 137 h 273"/>
              <a:gd name="T28" fmla="*/ 197 w 219"/>
              <a:gd name="T29" fmla="*/ 141 h 273"/>
              <a:gd name="T30" fmla="*/ 197 w 219"/>
              <a:gd name="T31" fmla="*/ 146 h 273"/>
              <a:gd name="T32" fmla="*/ 196 w 219"/>
              <a:gd name="T33" fmla="*/ 149 h 273"/>
              <a:gd name="T34" fmla="*/ 192 w 219"/>
              <a:gd name="T35" fmla="*/ 152 h 273"/>
              <a:gd name="T36" fmla="*/ 191 w 219"/>
              <a:gd name="T37" fmla="*/ 156 h 273"/>
              <a:gd name="T38" fmla="*/ 178 w 219"/>
              <a:gd name="T39" fmla="*/ 179 h 273"/>
              <a:gd name="T40" fmla="*/ 154 w 219"/>
              <a:gd name="T41" fmla="*/ 200 h 273"/>
              <a:gd name="T42" fmla="*/ 219 w 219"/>
              <a:gd name="T43"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73">
                <a:moveTo>
                  <a:pt x="219" y="273"/>
                </a:moveTo>
                <a:cubicBezTo>
                  <a:pt x="0" y="273"/>
                  <a:pt x="0" y="273"/>
                  <a:pt x="0" y="273"/>
                </a:cubicBezTo>
                <a:cubicBezTo>
                  <a:pt x="11" y="240"/>
                  <a:pt x="105" y="193"/>
                  <a:pt x="51" y="131"/>
                </a:cubicBezTo>
                <a:cubicBezTo>
                  <a:pt x="42" y="121"/>
                  <a:pt x="34" y="111"/>
                  <a:pt x="31" y="99"/>
                </a:cubicBezTo>
                <a:cubicBezTo>
                  <a:pt x="18" y="44"/>
                  <a:pt x="40" y="4"/>
                  <a:pt x="92" y="0"/>
                </a:cubicBezTo>
                <a:cubicBezTo>
                  <a:pt x="105" y="0"/>
                  <a:pt x="118" y="0"/>
                  <a:pt x="132" y="3"/>
                </a:cubicBezTo>
                <a:cubicBezTo>
                  <a:pt x="170" y="9"/>
                  <a:pt x="187" y="27"/>
                  <a:pt x="193" y="66"/>
                </a:cubicBezTo>
                <a:cubicBezTo>
                  <a:pt x="194" y="69"/>
                  <a:pt x="194" y="72"/>
                  <a:pt x="193" y="73"/>
                </a:cubicBezTo>
                <a:cubicBezTo>
                  <a:pt x="192" y="79"/>
                  <a:pt x="192" y="82"/>
                  <a:pt x="195" y="86"/>
                </a:cubicBezTo>
                <a:cubicBezTo>
                  <a:pt x="200" y="92"/>
                  <a:pt x="206" y="99"/>
                  <a:pt x="211" y="105"/>
                </a:cubicBezTo>
                <a:cubicBezTo>
                  <a:pt x="216" y="112"/>
                  <a:pt x="215" y="117"/>
                  <a:pt x="207" y="120"/>
                </a:cubicBezTo>
                <a:cubicBezTo>
                  <a:pt x="206" y="120"/>
                  <a:pt x="200" y="120"/>
                  <a:pt x="200" y="127"/>
                </a:cubicBezTo>
                <a:cubicBezTo>
                  <a:pt x="201" y="133"/>
                  <a:pt x="201" y="133"/>
                  <a:pt x="201" y="133"/>
                </a:cubicBezTo>
                <a:cubicBezTo>
                  <a:pt x="201" y="135"/>
                  <a:pt x="201" y="136"/>
                  <a:pt x="200" y="137"/>
                </a:cubicBezTo>
                <a:cubicBezTo>
                  <a:pt x="197" y="141"/>
                  <a:pt x="197" y="141"/>
                  <a:pt x="197" y="141"/>
                </a:cubicBezTo>
                <a:cubicBezTo>
                  <a:pt x="197" y="146"/>
                  <a:pt x="197" y="146"/>
                  <a:pt x="197" y="146"/>
                </a:cubicBezTo>
                <a:cubicBezTo>
                  <a:pt x="197" y="147"/>
                  <a:pt x="197" y="148"/>
                  <a:pt x="196" y="149"/>
                </a:cubicBezTo>
                <a:cubicBezTo>
                  <a:pt x="192" y="152"/>
                  <a:pt x="192" y="152"/>
                  <a:pt x="192" y="152"/>
                </a:cubicBezTo>
                <a:cubicBezTo>
                  <a:pt x="191" y="153"/>
                  <a:pt x="191" y="154"/>
                  <a:pt x="191" y="156"/>
                </a:cubicBezTo>
                <a:cubicBezTo>
                  <a:pt x="195" y="169"/>
                  <a:pt x="192" y="177"/>
                  <a:pt x="178" y="179"/>
                </a:cubicBezTo>
                <a:cubicBezTo>
                  <a:pt x="166" y="182"/>
                  <a:pt x="155" y="187"/>
                  <a:pt x="154" y="200"/>
                </a:cubicBezTo>
                <a:cubicBezTo>
                  <a:pt x="151" y="233"/>
                  <a:pt x="191" y="255"/>
                  <a:pt x="219" y="273"/>
                </a:cubicBezTo>
                <a:close/>
              </a:path>
            </a:pathLst>
          </a:custGeom>
          <a:solidFill>
            <a:schemeClr val="bg1">
              <a:lumMod val="8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03154"/>
              </a:solidFill>
              <a:effectLst/>
              <a:uLnTx/>
              <a:uFillTx/>
              <a:latin typeface="Century Gothic"/>
              <a:ea typeface="微软雅黑" panose="020B0503020204020204" pitchFamily="34" charset="-122"/>
              <a:cs typeface="+mn-cs"/>
            </a:endParaRPr>
          </a:p>
        </p:txBody>
      </p:sp>
      <p:grpSp>
        <p:nvGrpSpPr>
          <p:cNvPr id="24578" name="组 42"/>
          <p:cNvGrpSpPr>
            <a:grpSpLocks/>
          </p:cNvGrpSpPr>
          <p:nvPr/>
        </p:nvGrpSpPr>
        <p:grpSpPr bwMode="auto">
          <a:xfrm>
            <a:off x="6467475" y="2698750"/>
            <a:ext cx="565150" cy="563563"/>
            <a:chOff x="6467617" y="2698859"/>
            <a:chExt cx="565203" cy="564075"/>
          </a:xfrm>
        </p:grpSpPr>
        <p:sp>
          <p:nvSpPr>
            <p:cNvPr id="24597" name="Freeform 15"/>
            <p:cNvSpPr>
              <a:spLocks/>
            </p:cNvSpPr>
            <p:nvPr/>
          </p:nvSpPr>
          <p:spPr bwMode="auto">
            <a:xfrm>
              <a:off x="6555789" y="2698859"/>
              <a:ext cx="477031" cy="564075"/>
            </a:xfrm>
            <a:custGeom>
              <a:avLst/>
              <a:gdLst>
                <a:gd name="T0" fmla="*/ 401992 w 178"/>
                <a:gd name="T1" fmla="*/ 0 h 211"/>
                <a:gd name="T2" fmla="*/ 284075 w 178"/>
                <a:gd name="T3" fmla="*/ 0 h 211"/>
                <a:gd name="T4" fmla="*/ 284075 w 178"/>
                <a:gd name="T5" fmla="*/ 37427 h 211"/>
                <a:gd name="T6" fmla="*/ 353753 w 178"/>
                <a:gd name="T7" fmla="*/ 37427 h 211"/>
                <a:gd name="T8" fmla="*/ 353753 w 178"/>
                <a:gd name="T9" fmla="*/ 88220 h 211"/>
                <a:gd name="T10" fmla="*/ 8040 w 178"/>
                <a:gd name="T11" fmla="*/ 88220 h 211"/>
                <a:gd name="T12" fmla="*/ 8040 w 178"/>
                <a:gd name="T13" fmla="*/ 88220 h 211"/>
                <a:gd name="T14" fmla="*/ 0 w 178"/>
                <a:gd name="T15" fmla="*/ 88220 h 211"/>
                <a:gd name="T16" fmla="*/ 0 w 178"/>
                <a:gd name="T17" fmla="*/ 211194 h 211"/>
                <a:gd name="T18" fmla="*/ 37519 w 178"/>
                <a:gd name="T19" fmla="*/ 211194 h 211"/>
                <a:gd name="T20" fmla="*/ 37519 w 178"/>
                <a:gd name="T21" fmla="*/ 125647 h 211"/>
                <a:gd name="T22" fmla="*/ 176877 w 178"/>
                <a:gd name="T23" fmla="*/ 125647 h 211"/>
                <a:gd name="T24" fmla="*/ 176877 w 178"/>
                <a:gd name="T25" fmla="*/ 350208 h 211"/>
                <a:gd name="T26" fmla="*/ 0 w 178"/>
                <a:gd name="T27" fmla="*/ 350208 h 211"/>
                <a:gd name="T28" fmla="*/ 0 w 178"/>
                <a:gd name="T29" fmla="*/ 387635 h 211"/>
                <a:gd name="T30" fmla="*/ 214396 w 178"/>
                <a:gd name="T31" fmla="*/ 387635 h 211"/>
                <a:gd name="T32" fmla="*/ 214396 w 178"/>
                <a:gd name="T33" fmla="*/ 125647 h 211"/>
                <a:gd name="T34" fmla="*/ 391273 w 178"/>
                <a:gd name="T35" fmla="*/ 125647 h 211"/>
                <a:gd name="T36" fmla="*/ 391273 w 178"/>
                <a:gd name="T37" fmla="*/ 37427 h 211"/>
                <a:gd name="T38" fmla="*/ 401992 w 178"/>
                <a:gd name="T39" fmla="*/ 37427 h 211"/>
                <a:gd name="T40" fmla="*/ 439512 w 178"/>
                <a:gd name="T41" fmla="*/ 74854 h 211"/>
                <a:gd name="T42" fmla="*/ 439512 w 178"/>
                <a:gd name="T43" fmla="*/ 261987 h 211"/>
                <a:gd name="T44" fmla="*/ 265315 w 178"/>
                <a:gd name="T45" fmla="*/ 261987 h 211"/>
                <a:gd name="T46" fmla="*/ 265315 w 178"/>
                <a:gd name="T47" fmla="*/ 264661 h 211"/>
                <a:gd name="T48" fmla="*/ 265315 w 178"/>
                <a:gd name="T49" fmla="*/ 264661 h 211"/>
                <a:gd name="T50" fmla="*/ 265315 w 178"/>
                <a:gd name="T51" fmla="*/ 438428 h 211"/>
                <a:gd name="T52" fmla="*/ 0 w 178"/>
                <a:gd name="T53" fmla="*/ 438428 h 211"/>
                <a:gd name="T54" fmla="*/ 0 w 178"/>
                <a:gd name="T55" fmla="*/ 475855 h 211"/>
                <a:gd name="T56" fmla="*/ 391273 w 178"/>
                <a:gd name="T57" fmla="*/ 475855 h 211"/>
                <a:gd name="T58" fmla="*/ 391273 w 178"/>
                <a:gd name="T59" fmla="*/ 350208 h 211"/>
                <a:gd name="T60" fmla="*/ 353753 w 178"/>
                <a:gd name="T61" fmla="*/ 350208 h 211"/>
                <a:gd name="T62" fmla="*/ 353753 w 178"/>
                <a:gd name="T63" fmla="*/ 438428 h 211"/>
                <a:gd name="T64" fmla="*/ 302834 w 178"/>
                <a:gd name="T65" fmla="*/ 438428 h 211"/>
                <a:gd name="T66" fmla="*/ 302834 w 178"/>
                <a:gd name="T67" fmla="*/ 299414 h 211"/>
                <a:gd name="T68" fmla="*/ 439512 w 178"/>
                <a:gd name="T69" fmla="*/ 299414 h 211"/>
                <a:gd name="T70" fmla="*/ 439512 w 178"/>
                <a:gd name="T71" fmla="*/ 489221 h 211"/>
                <a:gd name="T72" fmla="*/ 401992 w 178"/>
                <a:gd name="T73" fmla="*/ 526648 h 211"/>
                <a:gd name="T74" fmla="*/ 158117 w 178"/>
                <a:gd name="T75" fmla="*/ 526648 h 211"/>
                <a:gd name="T76" fmla="*/ 158117 w 178"/>
                <a:gd name="T77" fmla="*/ 564075 h 211"/>
                <a:gd name="T78" fmla="*/ 401992 w 178"/>
                <a:gd name="T79" fmla="*/ 564075 h 211"/>
                <a:gd name="T80" fmla="*/ 477031 w 178"/>
                <a:gd name="T81" fmla="*/ 489221 h 211"/>
                <a:gd name="T82" fmla="*/ 477031 w 178"/>
                <a:gd name="T83" fmla="*/ 74854 h 211"/>
                <a:gd name="T84" fmla="*/ 401992 w 178"/>
                <a:gd name="T85" fmla="*/ 0 h 21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
                <a:gd name="T130" fmla="*/ 0 h 211"/>
                <a:gd name="T131" fmla="*/ 178 w 178"/>
                <a:gd name="T132" fmla="*/ 211 h 21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 h="211">
                  <a:moveTo>
                    <a:pt x="150" y="0"/>
                  </a:moveTo>
                  <a:cubicBezTo>
                    <a:pt x="106" y="0"/>
                    <a:pt x="106" y="0"/>
                    <a:pt x="106" y="0"/>
                  </a:cubicBezTo>
                  <a:cubicBezTo>
                    <a:pt x="106" y="14"/>
                    <a:pt x="106" y="14"/>
                    <a:pt x="106" y="14"/>
                  </a:cubicBezTo>
                  <a:cubicBezTo>
                    <a:pt x="132" y="14"/>
                    <a:pt x="132" y="14"/>
                    <a:pt x="132" y="14"/>
                  </a:cubicBezTo>
                  <a:cubicBezTo>
                    <a:pt x="132" y="33"/>
                    <a:pt x="132" y="33"/>
                    <a:pt x="132" y="33"/>
                  </a:cubicBezTo>
                  <a:cubicBezTo>
                    <a:pt x="3" y="33"/>
                    <a:pt x="3" y="33"/>
                    <a:pt x="3" y="33"/>
                  </a:cubicBezTo>
                  <a:cubicBezTo>
                    <a:pt x="3" y="33"/>
                    <a:pt x="3" y="33"/>
                    <a:pt x="3" y="33"/>
                  </a:cubicBezTo>
                  <a:cubicBezTo>
                    <a:pt x="0" y="33"/>
                    <a:pt x="0" y="33"/>
                    <a:pt x="0" y="33"/>
                  </a:cubicBezTo>
                  <a:cubicBezTo>
                    <a:pt x="0" y="79"/>
                    <a:pt x="0" y="79"/>
                    <a:pt x="0" y="79"/>
                  </a:cubicBezTo>
                  <a:cubicBezTo>
                    <a:pt x="14" y="79"/>
                    <a:pt x="14" y="79"/>
                    <a:pt x="14" y="79"/>
                  </a:cubicBezTo>
                  <a:cubicBezTo>
                    <a:pt x="14" y="47"/>
                    <a:pt x="14" y="47"/>
                    <a:pt x="14" y="47"/>
                  </a:cubicBezTo>
                  <a:cubicBezTo>
                    <a:pt x="66" y="47"/>
                    <a:pt x="66" y="47"/>
                    <a:pt x="66" y="47"/>
                  </a:cubicBezTo>
                  <a:cubicBezTo>
                    <a:pt x="66" y="131"/>
                    <a:pt x="66" y="131"/>
                    <a:pt x="66" y="131"/>
                  </a:cubicBezTo>
                  <a:cubicBezTo>
                    <a:pt x="0" y="131"/>
                    <a:pt x="0" y="131"/>
                    <a:pt x="0" y="131"/>
                  </a:cubicBezTo>
                  <a:cubicBezTo>
                    <a:pt x="0" y="145"/>
                    <a:pt x="0" y="145"/>
                    <a:pt x="0" y="145"/>
                  </a:cubicBezTo>
                  <a:cubicBezTo>
                    <a:pt x="80" y="145"/>
                    <a:pt x="80" y="145"/>
                    <a:pt x="80" y="145"/>
                  </a:cubicBezTo>
                  <a:cubicBezTo>
                    <a:pt x="80" y="47"/>
                    <a:pt x="80" y="47"/>
                    <a:pt x="80" y="47"/>
                  </a:cubicBezTo>
                  <a:cubicBezTo>
                    <a:pt x="146" y="47"/>
                    <a:pt x="146" y="47"/>
                    <a:pt x="146" y="47"/>
                  </a:cubicBezTo>
                  <a:cubicBezTo>
                    <a:pt x="146" y="14"/>
                    <a:pt x="146" y="14"/>
                    <a:pt x="146" y="14"/>
                  </a:cubicBezTo>
                  <a:cubicBezTo>
                    <a:pt x="150" y="14"/>
                    <a:pt x="150" y="14"/>
                    <a:pt x="150" y="14"/>
                  </a:cubicBezTo>
                  <a:cubicBezTo>
                    <a:pt x="158" y="14"/>
                    <a:pt x="164" y="20"/>
                    <a:pt x="164" y="28"/>
                  </a:cubicBezTo>
                  <a:cubicBezTo>
                    <a:pt x="164" y="98"/>
                    <a:pt x="164" y="98"/>
                    <a:pt x="164" y="98"/>
                  </a:cubicBezTo>
                  <a:cubicBezTo>
                    <a:pt x="99" y="98"/>
                    <a:pt x="99" y="98"/>
                    <a:pt x="99" y="98"/>
                  </a:cubicBezTo>
                  <a:cubicBezTo>
                    <a:pt x="99" y="99"/>
                    <a:pt x="99" y="99"/>
                    <a:pt x="99" y="99"/>
                  </a:cubicBezTo>
                  <a:cubicBezTo>
                    <a:pt x="99" y="99"/>
                    <a:pt x="99" y="99"/>
                    <a:pt x="99" y="99"/>
                  </a:cubicBezTo>
                  <a:cubicBezTo>
                    <a:pt x="99" y="164"/>
                    <a:pt x="99" y="164"/>
                    <a:pt x="99" y="164"/>
                  </a:cubicBezTo>
                  <a:cubicBezTo>
                    <a:pt x="0" y="164"/>
                    <a:pt x="0" y="164"/>
                    <a:pt x="0" y="164"/>
                  </a:cubicBezTo>
                  <a:cubicBezTo>
                    <a:pt x="0" y="178"/>
                    <a:pt x="0" y="178"/>
                    <a:pt x="0" y="178"/>
                  </a:cubicBezTo>
                  <a:cubicBezTo>
                    <a:pt x="146" y="178"/>
                    <a:pt x="146" y="178"/>
                    <a:pt x="146" y="178"/>
                  </a:cubicBezTo>
                  <a:cubicBezTo>
                    <a:pt x="146" y="131"/>
                    <a:pt x="146" y="131"/>
                    <a:pt x="146" y="131"/>
                  </a:cubicBezTo>
                  <a:cubicBezTo>
                    <a:pt x="132" y="131"/>
                    <a:pt x="132" y="131"/>
                    <a:pt x="132" y="131"/>
                  </a:cubicBezTo>
                  <a:cubicBezTo>
                    <a:pt x="132" y="164"/>
                    <a:pt x="132" y="164"/>
                    <a:pt x="132" y="164"/>
                  </a:cubicBezTo>
                  <a:cubicBezTo>
                    <a:pt x="113" y="164"/>
                    <a:pt x="113" y="164"/>
                    <a:pt x="113" y="164"/>
                  </a:cubicBezTo>
                  <a:cubicBezTo>
                    <a:pt x="113" y="112"/>
                    <a:pt x="113" y="112"/>
                    <a:pt x="113" y="112"/>
                  </a:cubicBezTo>
                  <a:cubicBezTo>
                    <a:pt x="164" y="112"/>
                    <a:pt x="164" y="112"/>
                    <a:pt x="164" y="112"/>
                  </a:cubicBezTo>
                  <a:cubicBezTo>
                    <a:pt x="164" y="183"/>
                    <a:pt x="164" y="183"/>
                    <a:pt x="164" y="183"/>
                  </a:cubicBezTo>
                  <a:cubicBezTo>
                    <a:pt x="164" y="191"/>
                    <a:pt x="158" y="197"/>
                    <a:pt x="150" y="197"/>
                  </a:cubicBezTo>
                  <a:cubicBezTo>
                    <a:pt x="59" y="197"/>
                    <a:pt x="59" y="197"/>
                    <a:pt x="59" y="197"/>
                  </a:cubicBezTo>
                  <a:cubicBezTo>
                    <a:pt x="59" y="211"/>
                    <a:pt x="59" y="211"/>
                    <a:pt x="59" y="211"/>
                  </a:cubicBezTo>
                  <a:cubicBezTo>
                    <a:pt x="150" y="211"/>
                    <a:pt x="150" y="211"/>
                    <a:pt x="150" y="211"/>
                  </a:cubicBezTo>
                  <a:cubicBezTo>
                    <a:pt x="166" y="211"/>
                    <a:pt x="178" y="198"/>
                    <a:pt x="178" y="183"/>
                  </a:cubicBezTo>
                  <a:cubicBezTo>
                    <a:pt x="178" y="28"/>
                    <a:pt x="178" y="28"/>
                    <a:pt x="178" y="28"/>
                  </a:cubicBezTo>
                  <a:cubicBezTo>
                    <a:pt x="178" y="13"/>
                    <a:pt x="166" y="0"/>
                    <a:pt x="150" y="0"/>
                  </a:cubicBezTo>
                  <a:close/>
                </a:path>
              </a:pathLst>
            </a:custGeom>
            <a:solidFill>
              <a:schemeClr val="bg1"/>
            </a:solidFill>
            <a:ln w="9525">
              <a:noFill/>
              <a:miter lim="800000"/>
              <a:headEnd/>
              <a:tailEnd/>
            </a:ln>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03154"/>
                </a:solidFill>
                <a:effectLst/>
                <a:uLnTx/>
                <a:uFillTx/>
                <a:latin typeface="Century Gothic"/>
                <a:ea typeface="微软雅黑" pitchFamily="34" charset="-122"/>
                <a:cs typeface="+mn-cs"/>
              </a:endParaRPr>
            </a:p>
          </p:txBody>
        </p:sp>
        <p:sp>
          <p:nvSpPr>
            <p:cNvPr id="24598" name="Rectangle 13"/>
            <p:cNvSpPr>
              <a:spLocks noChangeArrowheads="1"/>
            </p:cNvSpPr>
            <p:nvPr/>
          </p:nvSpPr>
          <p:spPr bwMode="auto">
            <a:xfrm>
              <a:off x="6818043" y="2875203"/>
              <a:ext cx="128866" cy="37304"/>
            </a:xfrm>
            <a:prstGeom prst="rect">
              <a:avLst/>
            </a:prstGeom>
            <a:solidFill>
              <a:schemeClr val="bg1"/>
            </a:solidFill>
            <a:ln w="9525">
              <a:noFill/>
              <a:miter lim="800000"/>
              <a:headEnd/>
              <a:tailEnd/>
            </a:ln>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03154"/>
                </a:solidFill>
                <a:effectLst/>
                <a:uLnTx/>
                <a:uFillTx/>
                <a:latin typeface="Century Gothic"/>
                <a:ea typeface="微软雅黑" pitchFamily="34" charset="-122"/>
                <a:cs typeface="+mn-cs"/>
              </a:endParaRPr>
            </a:p>
          </p:txBody>
        </p:sp>
        <p:sp>
          <p:nvSpPr>
            <p:cNvPr id="24599" name="Freeform 14"/>
            <p:cNvSpPr>
              <a:spLocks/>
            </p:cNvSpPr>
            <p:nvPr/>
          </p:nvSpPr>
          <p:spPr bwMode="auto">
            <a:xfrm>
              <a:off x="6467617" y="2698859"/>
              <a:ext cx="318774" cy="564075"/>
            </a:xfrm>
            <a:custGeom>
              <a:avLst/>
              <a:gdLst>
                <a:gd name="T0" fmla="*/ 37503 w 119"/>
                <a:gd name="T1" fmla="*/ 489221 h 211"/>
                <a:gd name="T2" fmla="*/ 37503 w 119"/>
                <a:gd name="T3" fmla="*/ 299414 h 211"/>
                <a:gd name="T4" fmla="*/ 214302 w 119"/>
                <a:gd name="T5" fmla="*/ 299414 h 211"/>
                <a:gd name="T6" fmla="*/ 214302 w 119"/>
                <a:gd name="T7" fmla="*/ 176441 h 211"/>
                <a:gd name="T8" fmla="*/ 176799 w 119"/>
                <a:gd name="T9" fmla="*/ 176441 h 211"/>
                <a:gd name="T10" fmla="*/ 176799 w 119"/>
                <a:gd name="T11" fmla="*/ 261987 h 211"/>
                <a:gd name="T12" fmla="*/ 37503 w 119"/>
                <a:gd name="T13" fmla="*/ 261987 h 211"/>
                <a:gd name="T14" fmla="*/ 37503 w 119"/>
                <a:gd name="T15" fmla="*/ 74854 h 211"/>
                <a:gd name="T16" fmla="*/ 75006 w 119"/>
                <a:gd name="T17" fmla="*/ 37427 h 211"/>
                <a:gd name="T18" fmla="*/ 318774 w 119"/>
                <a:gd name="T19" fmla="*/ 37427 h 211"/>
                <a:gd name="T20" fmla="*/ 318774 w 119"/>
                <a:gd name="T21" fmla="*/ 0 h 211"/>
                <a:gd name="T22" fmla="*/ 75006 w 119"/>
                <a:gd name="T23" fmla="*/ 0 h 211"/>
                <a:gd name="T24" fmla="*/ 0 w 119"/>
                <a:gd name="T25" fmla="*/ 74854 h 211"/>
                <a:gd name="T26" fmla="*/ 0 w 119"/>
                <a:gd name="T27" fmla="*/ 489221 h 211"/>
                <a:gd name="T28" fmla="*/ 75006 w 119"/>
                <a:gd name="T29" fmla="*/ 564075 h 211"/>
                <a:gd name="T30" fmla="*/ 192872 w 119"/>
                <a:gd name="T31" fmla="*/ 564075 h 211"/>
                <a:gd name="T32" fmla="*/ 192872 w 119"/>
                <a:gd name="T33" fmla="*/ 526648 h 211"/>
                <a:gd name="T34" fmla="*/ 75006 w 119"/>
                <a:gd name="T35" fmla="*/ 526648 h 211"/>
                <a:gd name="T36" fmla="*/ 37503 w 119"/>
                <a:gd name="T37" fmla="*/ 489221 h 2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9"/>
                <a:gd name="T58" fmla="*/ 0 h 211"/>
                <a:gd name="T59" fmla="*/ 119 w 119"/>
                <a:gd name="T60" fmla="*/ 211 h 2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9" h="211">
                  <a:moveTo>
                    <a:pt x="14" y="183"/>
                  </a:moveTo>
                  <a:cubicBezTo>
                    <a:pt x="14" y="112"/>
                    <a:pt x="14" y="112"/>
                    <a:pt x="14" y="112"/>
                  </a:cubicBezTo>
                  <a:cubicBezTo>
                    <a:pt x="80" y="112"/>
                    <a:pt x="80" y="112"/>
                    <a:pt x="80" y="112"/>
                  </a:cubicBezTo>
                  <a:cubicBezTo>
                    <a:pt x="80" y="66"/>
                    <a:pt x="80" y="66"/>
                    <a:pt x="80" y="66"/>
                  </a:cubicBezTo>
                  <a:cubicBezTo>
                    <a:pt x="66" y="66"/>
                    <a:pt x="66" y="66"/>
                    <a:pt x="66" y="66"/>
                  </a:cubicBezTo>
                  <a:cubicBezTo>
                    <a:pt x="66" y="98"/>
                    <a:pt x="66" y="98"/>
                    <a:pt x="66" y="98"/>
                  </a:cubicBezTo>
                  <a:cubicBezTo>
                    <a:pt x="14" y="98"/>
                    <a:pt x="14" y="98"/>
                    <a:pt x="14" y="98"/>
                  </a:cubicBezTo>
                  <a:cubicBezTo>
                    <a:pt x="14" y="28"/>
                    <a:pt x="14" y="28"/>
                    <a:pt x="14" y="28"/>
                  </a:cubicBezTo>
                  <a:cubicBezTo>
                    <a:pt x="14" y="20"/>
                    <a:pt x="21" y="14"/>
                    <a:pt x="28" y="14"/>
                  </a:cubicBezTo>
                  <a:cubicBezTo>
                    <a:pt x="119" y="14"/>
                    <a:pt x="119" y="14"/>
                    <a:pt x="119" y="14"/>
                  </a:cubicBezTo>
                  <a:cubicBezTo>
                    <a:pt x="119" y="0"/>
                    <a:pt x="119" y="0"/>
                    <a:pt x="119" y="0"/>
                  </a:cubicBezTo>
                  <a:cubicBezTo>
                    <a:pt x="28" y="0"/>
                    <a:pt x="28" y="0"/>
                    <a:pt x="28" y="0"/>
                  </a:cubicBezTo>
                  <a:cubicBezTo>
                    <a:pt x="13" y="0"/>
                    <a:pt x="0" y="13"/>
                    <a:pt x="0" y="28"/>
                  </a:cubicBezTo>
                  <a:cubicBezTo>
                    <a:pt x="0" y="183"/>
                    <a:pt x="0" y="183"/>
                    <a:pt x="0" y="183"/>
                  </a:cubicBezTo>
                  <a:cubicBezTo>
                    <a:pt x="0" y="198"/>
                    <a:pt x="13" y="211"/>
                    <a:pt x="28" y="211"/>
                  </a:cubicBezTo>
                  <a:cubicBezTo>
                    <a:pt x="72" y="211"/>
                    <a:pt x="72" y="211"/>
                    <a:pt x="72" y="211"/>
                  </a:cubicBezTo>
                  <a:cubicBezTo>
                    <a:pt x="72" y="197"/>
                    <a:pt x="72" y="197"/>
                    <a:pt x="72" y="197"/>
                  </a:cubicBezTo>
                  <a:cubicBezTo>
                    <a:pt x="28" y="197"/>
                    <a:pt x="28" y="197"/>
                    <a:pt x="28" y="197"/>
                  </a:cubicBezTo>
                  <a:cubicBezTo>
                    <a:pt x="21" y="197"/>
                    <a:pt x="14" y="191"/>
                    <a:pt x="14" y="183"/>
                  </a:cubicBezTo>
                  <a:close/>
                </a:path>
              </a:pathLst>
            </a:custGeom>
            <a:solidFill>
              <a:schemeClr val="bg1"/>
            </a:solidFill>
            <a:ln w="9525">
              <a:noFill/>
              <a:miter lim="800000"/>
              <a:headEnd/>
              <a:tailEnd/>
            </a:ln>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03154"/>
                </a:solidFill>
                <a:effectLst/>
                <a:uLnTx/>
                <a:uFillTx/>
                <a:latin typeface="Century Gothic"/>
                <a:ea typeface="微软雅黑" pitchFamily="34" charset="-122"/>
                <a:cs typeface="+mn-cs"/>
              </a:endParaRPr>
            </a:p>
          </p:txBody>
        </p:sp>
      </p:grpSp>
      <p:sp>
        <p:nvSpPr>
          <p:cNvPr id="33" name="文本框 83"/>
          <p:cNvSpPr txBox="1">
            <a:spLocks noChangeArrowheads="1"/>
          </p:cNvSpPr>
          <p:nvPr/>
        </p:nvSpPr>
        <p:spPr bwMode="auto">
          <a:xfrm>
            <a:off x="624735" y="295208"/>
            <a:ext cx="1723549" cy="400110"/>
          </a:xfrm>
          <a:prstGeom prst="rect">
            <a:avLst/>
          </a:prstGeom>
          <a:noFill/>
          <a:ln w="9525">
            <a:noFill/>
            <a:miter lim="800000"/>
            <a:headEnd/>
            <a:tailEnd/>
          </a:ln>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文档检索效果</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5" name="文本框 64"/>
          <p:cNvSpPr txBox="1"/>
          <p:nvPr/>
        </p:nvSpPr>
        <p:spPr>
          <a:xfrm>
            <a:off x="5243059" y="1473851"/>
            <a:ext cx="3407325" cy="646331"/>
          </a:xfrm>
          <a:prstGeom prst="rect">
            <a:avLst/>
          </a:prstGeom>
          <a:solidFill>
            <a:schemeClr val="accent6">
              <a:lumMod val="75000"/>
            </a:schemeClr>
          </a:solid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171450" marR="0" lvl="0" indent="-171450" algn="just" defTabSz="4572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文档长度对</a:t>
            </a:r>
            <a:r>
              <a:rPr kumimoji="0" lang="en-US" altLang="zh-CN" sz="12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softmax</a:t>
            </a:r>
            <a:r>
              <a:rPr kumimoji="0" lang="zh-CN" altLang="en-US" sz="12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隐藏层先验信息的强度表达有关，因此此处分析文档长度对检索效果的影响。</a:t>
            </a:r>
            <a:endParaRPr kumimoji="0" lang="en-US" altLang="zh-CN" sz="12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2" name="图片 1"/>
          <p:cNvPicPr>
            <a:picLocks noChangeAspect="1"/>
          </p:cNvPicPr>
          <p:nvPr/>
        </p:nvPicPr>
        <p:blipFill>
          <a:blip r:embed="rId2"/>
          <a:stretch>
            <a:fillRect/>
          </a:stretch>
        </p:blipFill>
        <p:spPr>
          <a:xfrm>
            <a:off x="296111" y="1473851"/>
            <a:ext cx="4726739" cy="3043667"/>
          </a:xfrm>
          <a:prstGeom prst="rect">
            <a:avLst/>
          </a:prstGeom>
          <a:effectLst>
            <a:glow rad="101600">
              <a:srgbClr val="7030A0">
                <a:alpha val="60000"/>
              </a:srgbClr>
            </a:glow>
          </a:effectLst>
        </p:spPr>
      </p:pic>
    </p:spTree>
    <p:extLst>
      <p:ext uri="{BB962C8B-B14F-4D97-AF65-F5344CB8AC3E}">
        <p14:creationId xmlns:p14="http://schemas.microsoft.com/office/powerpoint/2010/main" val="3022433932"/>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12"/>
          <p:cNvSpPr>
            <a:spLocks/>
          </p:cNvSpPr>
          <p:nvPr/>
        </p:nvSpPr>
        <p:spPr bwMode="auto">
          <a:xfrm flipH="1">
            <a:off x="5508625" y="2422525"/>
            <a:ext cx="2182813" cy="2720975"/>
          </a:xfrm>
          <a:custGeom>
            <a:avLst/>
            <a:gdLst>
              <a:gd name="T0" fmla="*/ 219 w 219"/>
              <a:gd name="T1" fmla="*/ 273 h 273"/>
              <a:gd name="T2" fmla="*/ 0 w 219"/>
              <a:gd name="T3" fmla="*/ 273 h 273"/>
              <a:gd name="T4" fmla="*/ 51 w 219"/>
              <a:gd name="T5" fmla="*/ 131 h 273"/>
              <a:gd name="T6" fmla="*/ 31 w 219"/>
              <a:gd name="T7" fmla="*/ 99 h 273"/>
              <a:gd name="T8" fmla="*/ 92 w 219"/>
              <a:gd name="T9" fmla="*/ 0 h 273"/>
              <a:gd name="T10" fmla="*/ 132 w 219"/>
              <a:gd name="T11" fmla="*/ 3 h 273"/>
              <a:gd name="T12" fmla="*/ 193 w 219"/>
              <a:gd name="T13" fmla="*/ 66 h 273"/>
              <a:gd name="T14" fmla="*/ 193 w 219"/>
              <a:gd name="T15" fmla="*/ 73 h 273"/>
              <a:gd name="T16" fmla="*/ 195 w 219"/>
              <a:gd name="T17" fmla="*/ 86 h 273"/>
              <a:gd name="T18" fmla="*/ 211 w 219"/>
              <a:gd name="T19" fmla="*/ 105 h 273"/>
              <a:gd name="T20" fmla="*/ 207 w 219"/>
              <a:gd name="T21" fmla="*/ 120 h 273"/>
              <a:gd name="T22" fmla="*/ 200 w 219"/>
              <a:gd name="T23" fmla="*/ 127 h 273"/>
              <a:gd name="T24" fmla="*/ 201 w 219"/>
              <a:gd name="T25" fmla="*/ 133 h 273"/>
              <a:gd name="T26" fmla="*/ 200 w 219"/>
              <a:gd name="T27" fmla="*/ 137 h 273"/>
              <a:gd name="T28" fmla="*/ 197 w 219"/>
              <a:gd name="T29" fmla="*/ 141 h 273"/>
              <a:gd name="T30" fmla="*/ 197 w 219"/>
              <a:gd name="T31" fmla="*/ 146 h 273"/>
              <a:gd name="T32" fmla="*/ 196 w 219"/>
              <a:gd name="T33" fmla="*/ 149 h 273"/>
              <a:gd name="T34" fmla="*/ 192 w 219"/>
              <a:gd name="T35" fmla="*/ 152 h 273"/>
              <a:gd name="T36" fmla="*/ 191 w 219"/>
              <a:gd name="T37" fmla="*/ 156 h 273"/>
              <a:gd name="T38" fmla="*/ 178 w 219"/>
              <a:gd name="T39" fmla="*/ 179 h 273"/>
              <a:gd name="T40" fmla="*/ 154 w 219"/>
              <a:gd name="T41" fmla="*/ 200 h 273"/>
              <a:gd name="T42" fmla="*/ 219 w 219"/>
              <a:gd name="T43"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73">
                <a:moveTo>
                  <a:pt x="219" y="273"/>
                </a:moveTo>
                <a:cubicBezTo>
                  <a:pt x="0" y="273"/>
                  <a:pt x="0" y="273"/>
                  <a:pt x="0" y="273"/>
                </a:cubicBezTo>
                <a:cubicBezTo>
                  <a:pt x="11" y="240"/>
                  <a:pt x="105" y="193"/>
                  <a:pt x="51" y="131"/>
                </a:cubicBezTo>
                <a:cubicBezTo>
                  <a:pt x="42" y="121"/>
                  <a:pt x="34" y="111"/>
                  <a:pt x="31" y="99"/>
                </a:cubicBezTo>
                <a:cubicBezTo>
                  <a:pt x="18" y="44"/>
                  <a:pt x="40" y="4"/>
                  <a:pt x="92" y="0"/>
                </a:cubicBezTo>
                <a:cubicBezTo>
                  <a:pt x="105" y="0"/>
                  <a:pt x="118" y="0"/>
                  <a:pt x="132" y="3"/>
                </a:cubicBezTo>
                <a:cubicBezTo>
                  <a:pt x="170" y="9"/>
                  <a:pt x="187" y="27"/>
                  <a:pt x="193" y="66"/>
                </a:cubicBezTo>
                <a:cubicBezTo>
                  <a:pt x="194" y="69"/>
                  <a:pt x="194" y="72"/>
                  <a:pt x="193" y="73"/>
                </a:cubicBezTo>
                <a:cubicBezTo>
                  <a:pt x="192" y="79"/>
                  <a:pt x="192" y="82"/>
                  <a:pt x="195" y="86"/>
                </a:cubicBezTo>
                <a:cubicBezTo>
                  <a:pt x="200" y="92"/>
                  <a:pt x="206" y="99"/>
                  <a:pt x="211" y="105"/>
                </a:cubicBezTo>
                <a:cubicBezTo>
                  <a:pt x="216" y="112"/>
                  <a:pt x="215" y="117"/>
                  <a:pt x="207" y="120"/>
                </a:cubicBezTo>
                <a:cubicBezTo>
                  <a:pt x="206" y="120"/>
                  <a:pt x="200" y="120"/>
                  <a:pt x="200" y="127"/>
                </a:cubicBezTo>
                <a:cubicBezTo>
                  <a:pt x="201" y="133"/>
                  <a:pt x="201" y="133"/>
                  <a:pt x="201" y="133"/>
                </a:cubicBezTo>
                <a:cubicBezTo>
                  <a:pt x="201" y="135"/>
                  <a:pt x="201" y="136"/>
                  <a:pt x="200" y="137"/>
                </a:cubicBezTo>
                <a:cubicBezTo>
                  <a:pt x="197" y="141"/>
                  <a:pt x="197" y="141"/>
                  <a:pt x="197" y="141"/>
                </a:cubicBezTo>
                <a:cubicBezTo>
                  <a:pt x="197" y="146"/>
                  <a:pt x="197" y="146"/>
                  <a:pt x="197" y="146"/>
                </a:cubicBezTo>
                <a:cubicBezTo>
                  <a:pt x="197" y="147"/>
                  <a:pt x="197" y="148"/>
                  <a:pt x="196" y="149"/>
                </a:cubicBezTo>
                <a:cubicBezTo>
                  <a:pt x="192" y="152"/>
                  <a:pt x="192" y="152"/>
                  <a:pt x="192" y="152"/>
                </a:cubicBezTo>
                <a:cubicBezTo>
                  <a:pt x="191" y="153"/>
                  <a:pt x="191" y="154"/>
                  <a:pt x="191" y="156"/>
                </a:cubicBezTo>
                <a:cubicBezTo>
                  <a:pt x="195" y="169"/>
                  <a:pt x="192" y="177"/>
                  <a:pt x="178" y="179"/>
                </a:cubicBezTo>
                <a:cubicBezTo>
                  <a:pt x="166" y="182"/>
                  <a:pt x="155" y="187"/>
                  <a:pt x="154" y="200"/>
                </a:cubicBezTo>
                <a:cubicBezTo>
                  <a:pt x="151" y="233"/>
                  <a:pt x="191" y="255"/>
                  <a:pt x="219" y="273"/>
                </a:cubicBezTo>
                <a:close/>
              </a:path>
            </a:pathLst>
          </a:custGeom>
          <a:solidFill>
            <a:schemeClr val="bg1">
              <a:lumMod val="8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03154"/>
              </a:solidFill>
              <a:effectLst/>
              <a:uLnTx/>
              <a:uFillTx/>
              <a:latin typeface="Century Gothic"/>
              <a:ea typeface="微软雅黑" panose="020B0503020204020204" pitchFamily="34" charset="-122"/>
              <a:cs typeface="+mn-cs"/>
            </a:endParaRPr>
          </a:p>
        </p:txBody>
      </p:sp>
      <p:grpSp>
        <p:nvGrpSpPr>
          <p:cNvPr id="24578" name="组 42"/>
          <p:cNvGrpSpPr>
            <a:grpSpLocks/>
          </p:cNvGrpSpPr>
          <p:nvPr/>
        </p:nvGrpSpPr>
        <p:grpSpPr bwMode="auto">
          <a:xfrm>
            <a:off x="6467475" y="2698750"/>
            <a:ext cx="565150" cy="563563"/>
            <a:chOff x="6467617" y="2698859"/>
            <a:chExt cx="565203" cy="564075"/>
          </a:xfrm>
        </p:grpSpPr>
        <p:sp>
          <p:nvSpPr>
            <p:cNvPr id="24597" name="Freeform 15"/>
            <p:cNvSpPr>
              <a:spLocks/>
            </p:cNvSpPr>
            <p:nvPr/>
          </p:nvSpPr>
          <p:spPr bwMode="auto">
            <a:xfrm>
              <a:off x="6555789" y="2698859"/>
              <a:ext cx="477031" cy="564075"/>
            </a:xfrm>
            <a:custGeom>
              <a:avLst/>
              <a:gdLst>
                <a:gd name="T0" fmla="*/ 401992 w 178"/>
                <a:gd name="T1" fmla="*/ 0 h 211"/>
                <a:gd name="T2" fmla="*/ 284075 w 178"/>
                <a:gd name="T3" fmla="*/ 0 h 211"/>
                <a:gd name="T4" fmla="*/ 284075 w 178"/>
                <a:gd name="T5" fmla="*/ 37427 h 211"/>
                <a:gd name="T6" fmla="*/ 353753 w 178"/>
                <a:gd name="T7" fmla="*/ 37427 h 211"/>
                <a:gd name="T8" fmla="*/ 353753 w 178"/>
                <a:gd name="T9" fmla="*/ 88220 h 211"/>
                <a:gd name="T10" fmla="*/ 8040 w 178"/>
                <a:gd name="T11" fmla="*/ 88220 h 211"/>
                <a:gd name="T12" fmla="*/ 8040 w 178"/>
                <a:gd name="T13" fmla="*/ 88220 h 211"/>
                <a:gd name="T14" fmla="*/ 0 w 178"/>
                <a:gd name="T15" fmla="*/ 88220 h 211"/>
                <a:gd name="T16" fmla="*/ 0 w 178"/>
                <a:gd name="T17" fmla="*/ 211194 h 211"/>
                <a:gd name="T18" fmla="*/ 37519 w 178"/>
                <a:gd name="T19" fmla="*/ 211194 h 211"/>
                <a:gd name="T20" fmla="*/ 37519 w 178"/>
                <a:gd name="T21" fmla="*/ 125647 h 211"/>
                <a:gd name="T22" fmla="*/ 176877 w 178"/>
                <a:gd name="T23" fmla="*/ 125647 h 211"/>
                <a:gd name="T24" fmla="*/ 176877 w 178"/>
                <a:gd name="T25" fmla="*/ 350208 h 211"/>
                <a:gd name="T26" fmla="*/ 0 w 178"/>
                <a:gd name="T27" fmla="*/ 350208 h 211"/>
                <a:gd name="T28" fmla="*/ 0 w 178"/>
                <a:gd name="T29" fmla="*/ 387635 h 211"/>
                <a:gd name="T30" fmla="*/ 214396 w 178"/>
                <a:gd name="T31" fmla="*/ 387635 h 211"/>
                <a:gd name="T32" fmla="*/ 214396 w 178"/>
                <a:gd name="T33" fmla="*/ 125647 h 211"/>
                <a:gd name="T34" fmla="*/ 391273 w 178"/>
                <a:gd name="T35" fmla="*/ 125647 h 211"/>
                <a:gd name="T36" fmla="*/ 391273 w 178"/>
                <a:gd name="T37" fmla="*/ 37427 h 211"/>
                <a:gd name="T38" fmla="*/ 401992 w 178"/>
                <a:gd name="T39" fmla="*/ 37427 h 211"/>
                <a:gd name="T40" fmla="*/ 439512 w 178"/>
                <a:gd name="T41" fmla="*/ 74854 h 211"/>
                <a:gd name="T42" fmla="*/ 439512 w 178"/>
                <a:gd name="T43" fmla="*/ 261987 h 211"/>
                <a:gd name="T44" fmla="*/ 265315 w 178"/>
                <a:gd name="T45" fmla="*/ 261987 h 211"/>
                <a:gd name="T46" fmla="*/ 265315 w 178"/>
                <a:gd name="T47" fmla="*/ 264661 h 211"/>
                <a:gd name="T48" fmla="*/ 265315 w 178"/>
                <a:gd name="T49" fmla="*/ 264661 h 211"/>
                <a:gd name="T50" fmla="*/ 265315 w 178"/>
                <a:gd name="T51" fmla="*/ 438428 h 211"/>
                <a:gd name="T52" fmla="*/ 0 w 178"/>
                <a:gd name="T53" fmla="*/ 438428 h 211"/>
                <a:gd name="T54" fmla="*/ 0 w 178"/>
                <a:gd name="T55" fmla="*/ 475855 h 211"/>
                <a:gd name="T56" fmla="*/ 391273 w 178"/>
                <a:gd name="T57" fmla="*/ 475855 h 211"/>
                <a:gd name="T58" fmla="*/ 391273 w 178"/>
                <a:gd name="T59" fmla="*/ 350208 h 211"/>
                <a:gd name="T60" fmla="*/ 353753 w 178"/>
                <a:gd name="T61" fmla="*/ 350208 h 211"/>
                <a:gd name="T62" fmla="*/ 353753 w 178"/>
                <a:gd name="T63" fmla="*/ 438428 h 211"/>
                <a:gd name="T64" fmla="*/ 302834 w 178"/>
                <a:gd name="T65" fmla="*/ 438428 h 211"/>
                <a:gd name="T66" fmla="*/ 302834 w 178"/>
                <a:gd name="T67" fmla="*/ 299414 h 211"/>
                <a:gd name="T68" fmla="*/ 439512 w 178"/>
                <a:gd name="T69" fmla="*/ 299414 h 211"/>
                <a:gd name="T70" fmla="*/ 439512 w 178"/>
                <a:gd name="T71" fmla="*/ 489221 h 211"/>
                <a:gd name="T72" fmla="*/ 401992 w 178"/>
                <a:gd name="T73" fmla="*/ 526648 h 211"/>
                <a:gd name="T74" fmla="*/ 158117 w 178"/>
                <a:gd name="T75" fmla="*/ 526648 h 211"/>
                <a:gd name="T76" fmla="*/ 158117 w 178"/>
                <a:gd name="T77" fmla="*/ 564075 h 211"/>
                <a:gd name="T78" fmla="*/ 401992 w 178"/>
                <a:gd name="T79" fmla="*/ 564075 h 211"/>
                <a:gd name="T80" fmla="*/ 477031 w 178"/>
                <a:gd name="T81" fmla="*/ 489221 h 211"/>
                <a:gd name="T82" fmla="*/ 477031 w 178"/>
                <a:gd name="T83" fmla="*/ 74854 h 211"/>
                <a:gd name="T84" fmla="*/ 401992 w 178"/>
                <a:gd name="T85" fmla="*/ 0 h 21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
                <a:gd name="T130" fmla="*/ 0 h 211"/>
                <a:gd name="T131" fmla="*/ 178 w 178"/>
                <a:gd name="T132" fmla="*/ 211 h 21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 h="211">
                  <a:moveTo>
                    <a:pt x="150" y="0"/>
                  </a:moveTo>
                  <a:cubicBezTo>
                    <a:pt x="106" y="0"/>
                    <a:pt x="106" y="0"/>
                    <a:pt x="106" y="0"/>
                  </a:cubicBezTo>
                  <a:cubicBezTo>
                    <a:pt x="106" y="14"/>
                    <a:pt x="106" y="14"/>
                    <a:pt x="106" y="14"/>
                  </a:cubicBezTo>
                  <a:cubicBezTo>
                    <a:pt x="132" y="14"/>
                    <a:pt x="132" y="14"/>
                    <a:pt x="132" y="14"/>
                  </a:cubicBezTo>
                  <a:cubicBezTo>
                    <a:pt x="132" y="33"/>
                    <a:pt x="132" y="33"/>
                    <a:pt x="132" y="33"/>
                  </a:cubicBezTo>
                  <a:cubicBezTo>
                    <a:pt x="3" y="33"/>
                    <a:pt x="3" y="33"/>
                    <a:pt x="3" y="33"/>
                  </a:cubicBezTo>
                  <a:cubicBezTo>
                    <a:pt x="3" y="33"/>
                    <a:pt x="3" y="33"/>
                    <a:pt x="3" y="33"/>
                  </a:cubicBezTo>
                  <a:cubicBezTo>
                    <a:pt x="0" y="33"/>
                    <a:pt x="0" y="33"/>
                    <a:pt x="0" y="33"/>
                  </a:cubicBezTo>
                  <a:cubicBezTo>
                    <a:pt x="0" y="79"/>
                    <a:pt x="0" y="79"/>
                    <a:pt x="0" y="79"/>
                  </a:cubicBezTo>
                  <a:cubicBezTo>
                    <a:pt x="14" y="79"/>
                    <a:pt x="14" y="79"/>
                    <a:pt x="14" y="79"/>
                  </a:cubicBezTo>
                  <a:cubicBezTo>
                    <a:pt x="14" y="47"/>
                    <a:pt x="14" y="47"/>
                    <a:pt x="14" y="47"/>
                  </a:cubicBezTo>
                  <a:cubicBezTo>
                    <a:pt x="66" y="47"/>
                    <a:pt x="66" y="47"/>
                    <a:pt x="66" y="47"/>
                  </a:cubicBezTo>
                  <a:cubicBezTo>
                    <a:pt x="66" y="131"/>
                    <a:pt x="66" y="131"/>
                    <a:pt x="66" y="131"/>
                  </a:cubicBezTo>
                  <a:cubicBezTo>
                    <a:pt x="0" y="131"/>
                    <a:pt x="0" y="131"/>
                    <a:pt x="0" y="131"/>
                  </a:cubicBezTo>
                  <a:cubicBezTo>
                    <a:pt x="0" y="145"/>
                    <a:pt x="0" y="145"/>
                    <a:pt x="0" y="145"/>
                  </a:cubicBezTo>
                  <a:cubicBezTo>
                    <a:pt x="80" y="145"/>
                    <a:pt x="80" y="145"/>
                    <a:pt x="80" y="145"/>
                  </a:cubicBezTo>
                  <a:cubicBezTo>
                    <a:pt x="80" y="47"/>
                    <a:pt x="80" y="47"/>
                    <a:pt x="80" y="47"/>
                  </a:cubicBezTo>
                  <a:cubicBezTo>
                    <a:pt x="146" y="47"/>
                    <a:pt x="146" y="47"/>
                    <a:pt x="146" y="47"/>
                  </a:cubicBezTo>
                  <a:cubicBezTo>
                    <a:pt x="146" y="14"/>
                    <a:pt x="146" y="14"/>
                    <a:pt x="146" y="14"/>
                  </a:cubicBezTo>
                  <a:cubicBezTo>
                    <a:pt x="150" y="14"/>
                    <a:pt x="150" y="14"/>
                    <a:pt x="150" y="14"/>
                  </a:cubicBezTo>
                  <a:cubicBezTo>
                    <a:pt x="158" y="14"/>
                    <a:pt x="164" y="20"/>
                    <a:pt x="164" y="28"/>
                  </a:cubicBezTo>
                  <a:cubicBezTo>
                    <a:pt x="164" y="98"/>
                    <a:pt x="164" y="98"/>
                    <a:pt x="164" y="98"/>
                  </a:cubicBezTo>
                  <a:cubicBezTo>
                    <a:pt x="99" y="98"/>
                    <a:pt x="99" y="98"/>
                    <a:pt x="99" y="98"/>
                  </a:cubicBezTo>
                  <a:cubicBezTo>
                    <a:pt x="99" y="99"/>
                    <a:pt x="99" y="99"/>
                    <a:pt x="99" y="99"/>
                  </a:cubicBezTo>
                  <a:cubicBezTo>
                    <a:pt x="99" y="99"/>
                    <a:pt x="99" y="99"/>
                    <a:pt x="99" y="99"/>
                  </a:cubicBezTo>
                  <a:cubicBezTo>
                    <a:pt x="99" y="164"/>
                    <a:pt x="99" y="164"/>
                    <a:pt x="99" y="164"/>
                  </a:cubicBezTo>
                  <a:cubicBezTo>
                    <a:pt x="0" y="164"/>
                    <a:pt x="0" y="164"/>
                    <a:pt x="0" y="164"/>
                  </a:cubicBezTo>
                  <a:cubicBezTo>
                    <a:pt x="0" y="178"/>
                    <a:pt x="0" y="178"/>
                    <a:pt x="0" y="178"/>
                  </a:cubicBezTo>
                  <a:cubicBezTo>
                    <a:pt x="146" y="178"/>
                    <a:pt x="146" y="178"/>
                    <a:pt x="146" y="178"/>
                  </a:cubicBezTo>
                  <a:cubicBezTo>
                    <a:pt x="146" y="131"/>
                    <a:pt x="146" y="131"/>
                    <a:pt x="146" y="131"/>
                  </a:cubicBezTo>
                  <a:cubicBezTo>
                    <a:pt x="132" y="131"/>
                    <a:pt x="132" y="131"/>
                    <a:pt x="132" y="131"/>
                  </a:cubicBezTo>
                  <a:cubicBezTo>
                    <a:pt x="132" y="164"/>
                    <a:pt x="132" y="164"/>
                    <a:pt x="132" y="164"/>
                  </a:cubicBezTo>
                  <a:cubicBezTo>
                    <a:pt x="113" y="164"/>
                    <a:pt x="113" y="164"/>
                    <a:pt x="113" y="164"/>
                  </a:cubicBezTo>
                  <a:cubicBezTo>
                    <a:pt x="113" y="112"/>
                    <a:pt x="113" y="112"/>
                    <a:pt x="113" y="112"/>
                  </a:cubicBezTo>
                  <a:cubicBezTo>
                    <a:pt x="164" y="112"/>
                    <a:pt x="164" y="112"/>
                    <a:pt x="164" y="112"/>
                  </a:cubicBezTo>
                  <a:cubicBezTo>
                    <a:pt x="164" y="183"/>
                    <a:pt x="164" y="183"/>
                    <a:pt x="164" y="183"/>
                  </a:cubicBezTo>
                  <a:cubicBezTo>
                    <a:pt x="164" y="191"/>
                    <a:pt x="158" y="197"/>
                    <a:pt x="150" y="197"/>
                  </a:cubicBezTo>
                  <a:cubicBezTo>
                    <a:pt x="59" y="197"/>
                    <a:pt x="59" y="197"/>
                    <a:pt x="59" y="197"/>
                  </a:cubicBezTo>
                  <a:cubicBezTo>
                    <a:pt x="59" y="211"/>
                    <a:pt x="59" y="211"/>
                    <a:pt x="59" y="211"/>
                  </a:cubicBezTo>
                  <a:cubicBezTo>
                    <a:pt x="150" y="211"/>
                    <a:pt x="150" y="211"/>
                    <a:pt x="150" y="211"/>
                  </a:cubicBezTo>
                  <a:cubicBezTo>
                    <a:pt x="166" y="211"/>
                    <a:pt x="178" y="198"/>
                    <a:pt x="178" y="183"/>
                  </a:cubicBezTo>
                  <a:cubicBezTo>
                    <a:pt x="178" y="28"/>
                    <a:pt x="178" y="28"/>
                    <a:pt x="178" y="28"/>
                  </a:cubicBezTo>
                  <a:cubicBezTo>
                    <a:pt x="178" y="13"/>
                    <a:pt x="166" y="0"/>
                    <a:pt x="150" y="0"/>
                  </a:cubicBezTo>
                  <a:close/>
                </a:path>
              </a:pathLst>
            </a:custGeom>
            <a:solidFill>
              <a:schemeClr val="bg1"/>
            </a:solidFill>
            <a:ln w="9525">
              <a:noFill/>
              <a:miter lim="800000"/>
              <a:headEnd/>
              <a:tailEnd/>
            </a:ln>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03154"/>
                </a:solidFill>
                <a:effectLst/>
                <a:uLnTx/>
                <a:uFillTx/>
                <a:latin typeface="Century Gothic"/>
                <a:ea typeface="微软雅黑" pitchFamily="34" charset="-122"/>
                <a:cs typeface="+mn-cs"/>
              </a:endParaRPr>
            </a:p>
          </p:txBody>
        </p:sp>
        <p:sp>
          <p:nvSpPr>
            <p:cNvPr id="24598" name="Rectangle 13"/>
            <p:cNvSpPr>
              <a:spLocks noChangeArrowheads="1"/>
            </p:cNvSpPr>
            <p:nvPr/>
          </p:nvSpPr>
          <p:spPr bwMode="auto">
            <a:xfrm>
              <a:off x="6818043" y="2875203"/>
              <a:ext cx="128866" cy="37304"/>
            </a:xfrm>
            <a:prstGeom prst="rect">
              <a:avLst/>
            </a:prstGeom>
            <a:solidFill>
              <a:schemeClr val="bg1"/>
            </a:solidFill>
            <a:ln w="9525">
              <a:noFill/>
              <a:miter lim="800000"/>
              <a:headEnd/>
              <a:tailEnd/>
            </a:ln>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03154"/>
                </a:solidFill>
                <a:effectLst/>
                <a:uLnTx/>
                <a:uFillTx/>
                <a:latin typeface="Century Gothic"/>
                <a:ea typeface="微软雅黑" pitchFamily="34" charset="-122"/>
                <a:cs typeface="+mn-cs"/>
              </a:endParaRPr>
            </a:p>
          </p:txBody>
        </p:sp>
        <p:sp>
          <p:nvSpPr>
            <p:cNvPr id="24599" name="Freeform 14"/>
            <p:cNvSpPr>
              <a:spLocks/>
            </p:cNvSpPr>
            <p:nvPr/>
          </p:nvSpPr>
          <p:spPr bwMode="auto">
            <a:xfrm>
              <a:off x="6467617" y="2698859"/>
              <a:ext cx="318774" cy="564075"/>
            </a:xfrm>
            <a:custGeom>
              <a:avLst/>
              <a:gdLst>
                <a:gd name="T0" fmla="*/ 37503 w 119"/>
                <a:gd name="T1" fmla="*/ 489221 h 211"/>
                <a:gd name="T2" fmla="*/ 37503 w 119"/>
                <a:gd name="T3" fmla="*/ 299414 h 211"/>
                <a:gd name="T4" fmla="*/ 214302 w 119"/>
                <a:gd name="T5" fmla="*/ 299414 h 211"/>
                <a:gd name="T6" fmla="*/ 214302 w 119"/>
                <a:gd name="T7" fmla="*/ 176441 h 211"/>
                <a:gd name="T8" fmla="*/ 176799 w 119"/>
                <a:gd name="T9" fmla="*/ 176441 h 211"/>
                <a:gd name="T10" fmla="*/ 176799 w 119"/>
                <a:gd name="T11" fmla="*/ 261987 h 211"/>
                <a:gd name="T12" fmla="*/ 37503 w 119"/>
                <a:gd name="T13" fmla="*/ 261987 h 211"/>
                <a:gd name="T14" fmla="*/ 37503 w 119"/>
                <a:gd name="T15" fmla="*/ 74854 h 211"/>
                <a:gd name="T16" fmla="*/ 75006 w 119"/>
                <a:gd name="T17" fmla="*/ 37427 h 211"/>
                <a:gd name="T18" fmla="*/ 318774 w 119"/>
                <a:gd name="T19" fmla="*/ 37427 h 211"/>
                <a:gd name="T20" fmla="*/ 318774 w 119"/>
                <a:gd name="T21" fmla="*/ 0 h 211"/>
                <a:gd name="T22" fmla="*/ 75006 w 119"/>
                <a:gd name="T23" fmla="*/ 0 h 211"/>
                <a:gd name="T24" fmla="*/ 0 w 119"/>
                <a:gd name="T25" fmla="*/ 74854 h 211"/>
                <a:gd name="T26" fmla="*/ 0 w 119"/>
                <a:gd name="T27" fmla="*/ 489221 h 211"/>
                <a:gd name="T28" fmla="*/ 75006 w 119"/>
                <a:gd name="T29" fmla="*/ 564075 h 211"/>
                <a:gd name="T30" fmla="*/ 192872 w 119"/>
                <a:gd name="T31" fmla="*/ 564075 h 211"/>
                <a:gd name="T32" fmla="*/ 192872 w 119"/>
                <a:gd name="T33" fmla="*/ 526648 h 211"/>
                <a:gd name="T34" fmla="*/ 75006 w 119"/>
                <a:gd name="T35" fmla="*/ 526648 h 211"/>
                <a:gd name="T36" fmla="*/ 37503 w 119"/>
                <a:gd name="T37" fmla="*/ 489221 h 2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9"/>
                <a:gd name="T58" fmla="*/ 0 h 211"/>
                <a:gd name="T59" fmla="*/ 119 w 119"/>
                <a:gd name="T60" fmla="*/ 211 h 2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9" h="211">
                  <a:moveTo>
                    <a:pt x="14" y="183"/>
                  </a:moveTo>
                  <a:cubicBezTo>
                    <a:pt x="14" y="112"/>
                    <a:pt x="14" y="112"/>
                    <a:pt x="14" y="112"/>
                  </a:cubicBezTo>
                  <a:cubicBezTo>
                    <a:pt x="80" y="112"/>
                    <a:pt x="80" y="112"/>
                    <a:pt x="80" y="112"/>
                  </a:cubicBezTo>
                  <a:cubicBezTo>
                    <a:pt x="80" y="66"/>
                    <a:pt x="80" y="66"/>
                    <a:pt x="80" y="66"/>
                  </a:cubicBezTo>
                  <a:cubicBezTo>
                    <a:pt x="66" y="66"/>
                    <a:pt x="66" y="66"/>
                    <a:pt x="66" y="66"/>
                  </a:cubicBezTo>
                  <a:cubicBezTo>
                    <a:pt x="66" y="98"/>
                    <a:pt x="66" y="98"/>
                    <a:pt x="66" y="98"/>
                  </a:cubicBezTo>
                  <a:cubicBezTo>
                    <a:pt x="14" y="98"/>
                    <a:pt x="14" y="98"/>
                    <a:pt x="14" y="98"/>
                  </a:cubicBezTo>
                  <a:cubicBezTo>
                    <a:pt x="14" y="28"/>
                    <a:pt x="14" y="28"/>
                    <a:pt x="14" y="28"/>
                  </a:cubicBezTo>
                  <a:cubicBezTo>
                    <a:pt x="14" y="20"/>
                    <a:pt x="21" y="14"/>
                    <a:pt x="28" y="14"/>
                  </a:cubicBezTo>
                  <a:cubicBezTo>
                    <a:pt x="119" y="14"/>
                    <a:pt x="119" y="14"/>
                    <a:pt x="119" y="14"/>
                  </a:cubicBezTo>
                  <a:cubicBezTo>
                    <a:pt x="119" y="0"/>
                    <a:pt x="119" y="0"/>
                    <a:pt x="119" y="0"/>
                  </a:cubicBezTo>
                  <a:cubicBezTo>
                    <a:pt x="28" y="0"/>
                    <a:pt x="28" y="0"/>
                    <a:pt x="28" y="0"/>
                  </a:cubicBezTo>
                  <a:cubicBezTo>
                    <a:pt x="13" y="0"/>
                    <a:pt x="0" y="13"/>
                    <a:pt x="0" y="28"/>
                  </a:cubicBezTo>
                  <a:cubicBezTo>
                    <a:pt x="0" y="183"/>
                    <a:pt x="0" y="183"/>
                    <a:pt x="0" y="183"/>
                  </a:cubicBezTo>
                  <a:cubicBezTo>
                    <a:pt x="0" y="198"/>
                    <a:pt x="13" y="211"/>
                    <a:pt x="28" y="211"/>
                  </a:cubicBezTo>
                  <a:cubicBezTo>
                    <a:pt x="72" y="211"/>
                    <a:pt x="72" y="211"/>
                    <a:pt x="72" y="211"/>
                  </a:cubicBezTo>
                  <a:cubicBezTo>
                    <a:pt x="72" y="197"/>
                    <a:pt x="72" y="197"/>
                    <a:pt x="72" y="197"/>
                  </a:cubicBezTo>
                  <a:cubicBezTo>
                    <a:pt x="28" y="197"/>
                    <a:pt x="28" y="197"/>
                    <a:pt x="28" y="197"/>
                  </a:cubicBezTo>
                  <a:cubicBezTo>
                    <a:pt x="21" y="197"/>
                    <a:pt x="14" y="191"/>
                    <a:pt x="14" y="183"/>
                  </a:cubicBezTo>
                  <a:close/>
                </a:path>
              </a:pathLst>
            </a:custGeom>
            <a:solidFill>
              <a:schemeClr val="bg1"/>
            </a:solidFill>
            <a:ln w="9525">
              <a:noFill/>
              <a:miter lim="800000"/>
              <a:headEnd/>
              <a:tailEnd/>
            </a:ln>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03154"/>
                </a:solidFill>
                <a:effectLst/>
                <a:uLnTx/>
                <a:uFillTx/>
                <a:latin typeface="Century Gothic"/>
                <a:ea typeface="微软雅黑" pitchFamily="34" charset="-122"/>
                <a:cs typeface="+mn-cs"/>
              </a:endParaRPr>
            </a:p>
          </p:txBody>
        </p:sp>
      </p:grpSp>
      <p:sp>
        <p:nvSpPr>
          <p:cNvPr id="33" name="文本框 83"/>
          <p:cNvSpPr txBox="1">
            <a:spLocks noChangeArrowheads="1"/>
          </p:cNvSpPr>
          <p:nvPr/>
        </p:nvSpPr>
        <p:spPr bwMode="auto">
          <a:xfrm>
            <a:off x="624735" y="295208"/>
            <a:ext cx="1723549" cy="400110"/>
          </a:xfrm>
          <a:prstGeom prst="rect">
            <a:avLst/>
          </a:prstGeom>
          <a:noFill/>
          <a:ln w="9525">
            <a:noFill/>
            <a:miter lim="800000"/>
            <a:headEnd/>
            <a:tailEnd/>
          </a:ln>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文本分类效果</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5" name="文本框 64"/>
          <p:cNvSpPr txBox="1"/>
          <p:nvPr/>
        </p:nvSpPr>
        <p:spPr>
          <a:xfrm>
            <a:off x="5014459" y="1704683"/>
            <a:ext cx="3407325" cy="461665"/>
          </a:xfrm>
          <a:prstGeom prst="rect">
            <a:avLst/>
          </a:prstGeom>
          <a:solidFill>
            <a:schemeClr val="accent6">
              <a:lumMod val="75000"/>
            </a:schemeClr>
          </a:solid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171450" marR="0" lvl="0" indent="-171450" algn="just" defTabSz="4572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altLang="zh-CN" sz="12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Over-Replicated Softmax</a:t>
            </a:r>
            <a:r>
              <a:rPr kumimoji="0" lang="zh-CN" altLang="en-US" sz="12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对于短文本分类的效果提升更显著，对长文本分类改进不大。</a:t>
            </a:r>
            <a:endParaRPr kumimoji="0" lang="en-US" altLang="zh-CN" sz="12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2"/>
          <a:stretch>
            <a:fillRect/>
          </a:stretch>
        </p:blipFill>
        <p:spPr>
          <a:xfrm>
            <a:off x="516262" y="2039055"/>
            <a:ext cx="3831900" cy="1139023"/>
          </a:xfrm>
          <a:prstGeom prst="rect">
            <a:avLst/>
          </a:prstGeom>
          <a:effectLst>
            <a:glow rad="101600">
              <a:srgbClr val="7030A0">
                <a:alpha val="60000"/>
              </a:srgbClr>
            </a:glow>
          </a:effectLst>
        </p:spPr>
      </p:pic>
    </p:spTree>
    <p:extLst>
      <p:ext uri="{BB962C8B-B14F-4D97-AF65-F5344CB8AC3E}">
        <p14:creationId xmlns:p14="http://schemas.microsoft.com/office/powerpoint/2010/main" val="2753188778"/>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0" name="矩形 9"/>
          <p:cNvSpPr/>
          <p:nvPr/>
        </p:nvSpPr>
        <p:spPr>
          <a:xfrm>
            <a:off x="944149" y="1689741"/>
            <a:ext cx="5309761" cy="786289"/>
          </a:xfrm>
          <a:prstGeom prst="rect">
            <a:avLst/>
          </a:prstGeom>
          <a:solidFill>
            <a:srgbClr val="392C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六边形 13"/>
          <p:cNvSpPr/>
          <p:nvPr/>
        </p:nvSpPr>
        <p:spPr>
          <a:xfrm>
            <a:off x="560139" y="1504127"/>
            <a:ext cx="1255971" cy="1106808"/>
          </a:xfrm>
          <a:prstGeom prst="hexagon">
            <a:avLst>
              <a:gd name="adj" fmla="val 28663"/>
              <a:gd name="vf" fmla="val 115470"/>
            </a:avLst>
          </a:prstGeom>
          <a:solidFill>
            <a:srgbClr val="392C47"/>
          </a:solidFill>
          <a:ln w="28575">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17" name="组合 17"/>
          <p:cNvGrpSpPr/>
          <p:nvPr/>
        </p:nvGrpSpPr>
        <p:grpSpPr>
          <a:xfrm>
            <a:off x="1047731" y="1837428"/>
            <a:ext cx="280785" cy="408072"/>
            <a:chOff x="10856093" y="315913"/>
            <a:chExt cx="419100" cy="479425"/>
          </a:xfrm>
          <a:solidFill>
            <a:schemeClr val="bg1"/>
          </a:solidFill>
        </p:grpSpPr>
        <p:sp>
          <p:nvSpPr>
            <p:cNvPr id="18" name="Freeform 7"/>
            <p:cNvSpPr>
              <a:spLocks noEditPoints="1"/>
            </p:cNvSpPr>
            <p:nvPr/>
          </p:nvSpPr>
          <p:spPr bwMode="auto">
            <a:xfrm>
              <a:off x="10856093" y="315913"/>
              <a:ext cx="330200" cy="419100"/>
            </a:xfrm>
            <a:custGeom>
              <a:avLst/>
              <a:gdLst>
                <a:gd name="T0" fmla="*/ 208 w 208"/>
                <a:gd name="T1" fmla="*/ 264 h 264"/>
                <a:gd name="T2" fmla="*/ 0 w 208"/>
                <a:gd name="T3" fmla="*/ 264 h 264"/>
                <a:gd name="T4" fmla="*/ 0 w 208"/>
                <a:gd name="T5" fmla="*/ 0 h 264"/>
                <a:gd name="T6" fmla="*/ 208 w 208"/>
                <a:gd name="T7" fmla="*/ 0 h 264"/>
                <a:gd name="T8" fmla="*/ 208 w 208"/>
                <a:gd name="T9" fmla="*/ 264 h 264"/>
                <a:gd name="T10" fmla="*/ 19 w 208"/>
                <a:gd name="T11" fmla="*/ 245 h 264"/>
                <a:gd name="T12" fmla="*/ 189 w 208"/>
                <a:gd name="T13" fmla="*/ 245 h 264"/>
                <a:gd name="T14" fmla="*/ 189 w 208"/>
                <a:gd name="T15" fmla="*/ 18 h 264"/>
                <a:gd name="T16" fmla="*/ 19 w 208"/>
                <a:gd name="T17" fmla="*/ 18 h 264"/>
                <a:gd name="T18" fmla="*/ 19 w 208"/>
                <a:gd name="T19" fmla="*/ 245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64">
                  <a:moveTo>
                    <a:pt x="208" y="264"/>
                  </a:moveTo>
                  <a:lnTo>
                    <a:pt x="0" y="264"/>
                  </a:lnTo>
                  <a:lnTo>
                    <a:pt x="0" y="0"/>
                  </a:lnTo>
                  <a:lnTo>
                    <a:pt x="208" y="0"/>
                  </a:lnTo>
                  <a:lnTo>
                    <a:pt x="208" y="264"/>
                  </a:lnTo>
                  <a:close/>
                  <a:moveTo>
                    <a:pt x="19" y="245"/>
                  </a:moveTo>
                  <a:lnTo>
                    <a:pt x="189" y="245"/>
                  </a:lnTo>
                  <a:lnTo>
                    <a:pt x="189" y="18"/>
                  </a:lnTo>
                  <a:lnTo>
                    <a:pt x="19" y="18"/>
                  </a:lnTo>
                  <a:lnTo>
                    <a:pt x="19" y="245"/>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19" name="Rectangle 8"/>
            <p:cNvSpPr>
              <a:spLocks noChangeArrowheads="1"/>
            </p:cNvSpPr>
            <p:nvPr/>
          </p:nvSpPr>
          <p:spPr bwMode="auto">
            <a:xfrm>
              <a:off x="10930706" y="495301"/>
              <a:ext cx="179388" cy="30163"/>
            </a:xfrm>
            <a:prstGeom prst="rect">
              <a:avLst/>
            </a:pr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20" name="Rectangle 9"/>
            <p:cNvSpPr>
              <a:spLocks noChangeArrowheads="1"/>
            </p:cNvSpPr>
            <p:nvPr/>
          </p:nvSpPr>
          <p:spPr bwMode="auto">
            <a:xfrm>
              <a:off x="10930706" y="555626"/>
              <a:ext cx="179388" cy="30163"/>
            </a:xfrm>
            <a:prstGeom prst="rect">
              <a:avLst/>
            </a:pr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21" name="Rectangle 10"/>
            <p:cNvSpPr>
              <a:spLocks noChangeArrowheads="1"/>
            </p:cNvSpPr>
            <p:nvPr/>
          </p:nvSpPr>
          <p:spPr bwMode="auto">
            <a:xfrm>
              <a:off x="10930706" y="615951"/>
              <a:ext cx="179388" cy="28575"/>
            </a:xfrm>
            <a:prstGeom prst="rect">
              <a:avLst/>
            </a:pr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22" name="Rectangle 11"/>
            <p:cNvSpPr>
              <a:spLocks noChangeArrowheads="1"/>
            </p:cNvSpPr>
            <p:nvPr/>
          </p:nvSpPr>
          <p:spPr bwMode="auto">
            <a:xfrm>
              <a:off x="10930706" y="434975"/>
              <a:ext cx="90488" cy="30163"/>
            </a:xfrm>
            <a:prstGeom prst="rect">
              <a:avLst/>
            </a:pr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23" name="Freeform 12"/>
            <p:cNvSpPr>
              <a:spLocks/>
            </p:cNvSpPr>
            <p:nvPr/>
          </p:nvSpPr>
          <p:spPr bwMode="auto">
            <a:xfrm>
              <a:off x="10960868" y="374650"/>
              <a:ext cx="314325" cy="420688"/>
            </a:xfrm>
            <a:custGeom>
              <a:avLst/>
              <a:gdLst>
                <a:gd name="T0" fmla="*/ 198 w 198"/>
                <a:gd name="T1" fmla="*/ 265 h 265"/>
                <a:gd name="T2" fmla="*/ 0 w 198"/>
                <a:gd name="T3" fmla="*/ 265 h 265"/>
                <a:gd name="T4" fmla="*/ 0 w 198"/>
                <a:gd name="T5" fmla="*/ 246 h 265"/>
                <a:gd name="T6" fmla="*/ 179 w 198"/>
                <a:gd name="T7" fmla="*/ 246 h 265"/>
                <a:gd name="T8" fmla="*/ 179 w 198"/>
                <a:gd name="T9" fmla="*/ 19 h 265"/>
                <a:gd name="T10" fmla="*/ 160 w 198"/>
                <a:gd name="T11" fmla="*/ 19 h 265"/>
                <a:gd name="T12" fmla="*/ 160 w 198"/>
                <a:gd name="T13" fmla="*/ 0 h 265"/>
                <a:gd name="T14" fmla="*/ 198 w 198"/>
                <a:gd name="T15" fmla="*/ 0 h 265"/>
                <a:gd name="T16" fmla="*/ 198 w 198"/>
                <a:gd name="T17"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65">
                  <a:moveTo>
                    <a:pt x="198" y="265"/>
                  </a:moveTo>
                  <a:lnTo>
                    <a:pt x="0" y="265"/>
                  </a:lnTo>
                  <a:lnTo>
                    <a:pt x="0" y="246"/>
                  </a:lnTo>
                  <a:lnTo>
                    <a:pt x="179" y="246"/>
                  </a:lnTo>
                  <a:lnTo>
                    <a:pt x="179" y="19"/>
                  </a:lnTo>
                  <a:lnTo>
                    <a:pt x="160" y="19"/>
                  </a:lnTo>
                  <a:lnTo>
                    <a:pt x="160" y="0"/>
                  </a:lnTo>
                  <a:lnTo>
                    <a:pt x="198" y="0"/>
                  </a:lnTo>
                  <a:lnTo>
                    <a:pt x="198" y="265"/>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grpSp>
      <p:sp>
        <p:nvSpPr>
          <p:cNvPr id="45" name="矩形 44"/>
          <p:cNvSpPr/>
          <p:nvPr/>
        </p:nvSpPr>
        <p:spPr>
          <a:xfrm>
            <a:off x="1886306" y="1720547"/>
            <a:ext cx="4161035" cy="738664"/>
          </a:xfrm>
          <a:prstGeom prst="rect">
            <a:avLst/>
          </a:prstGeom>
        </p:spPr>
        <p:txBody>
          <a:bodyPr wrap="square">
            <a:spAutoFit/>
          </a:bodyPr>
          <a:lstStyle/>
          <a:p>
            <a:pPr algn="just" fontAlgn="auto">
              <a:spcBef>
                <a:spcPts val="600"/>
              </a:spcBef>
              <a:spcAft>
                <a:spcPts val="0"/>
              </a:spcAft>
              <a:defRPr/>
            </a:pPr>
            <a:r>
              <a:rPr lang="en-US" altLang="zh-CN" sz="1400" dirty="0">
                <a:solidFill>
                  <a:schemeClr val="bg1"/>
                </a:solidFill>
                <a:latin typeface="+mn-ea"/>
                <a:ea typeface="+mn-ea"/>
              </a:rPr>
              <a:t>Pengtao </a:t>
            </a:r>
            <a:r>
              <a:rPr lang="en-US" altLang="zh-CN" sz="1400" dirty="0" err="1" smtClean="0">
                <a:solidFill>
                  <a:schemeClr val="bg1"/>
                </a:solidFill>
                <a:latin typeface="+mn-ea"/>
                <a:ea typeface="+mn-ea"/>
              </a:rPr>
              <a:t>Xie</a:t>
            </a:r>
            <a:r>
              <a:rPr lang="en-US" altLang="zh-CN" sz="1400" dirty="0" smtClean="0">
                <a:solidFill>
                  <a:schemeClr val="bg1"/>
                </a:solidFill>
                <a:latin typeface="+mn-ea"/>
                <a:ea typeface="+mn-ea"/>
              </a:rPr>
              <a:t>, et </a:t>
            </a:r>
            <a:r>
              <a:rPr lang="en-US" altLang="zh-CN" sz="1400" dirty="0">
                <a:solidFill>
                  <a:schemeClr val="bg1"/>
                </a:solidFill>
                <a:latin typeface="+mn-ea"/>
                <a:ea typeface="+mn-ea"/>
              </a:rPr>
              <a:t>al. </a:t>
            </a:r>
            <a:r>
              <a:rPr lang="en-US" altLang="zh-CN" sz="1400" dirty="0">
                <a:solidFill>
                  <a:schemeClr val="accent5">
                    <a:lumMod val="40000"/>
                    <a:lumOff val="60000"/>
                  </a:schemeClr>
                </a:solidFill>
                <a:latin typeface="+mn-ea"/>
                <a:ea typeface="+mn-ea"/>
              </a:rPr>
              <a:t>Diversifying Restricted Boltzmann Machine for </a:t>
            </a:r>
            <a:r>
              <a:rPr lang="en-US" altLang="zh-CN" sz="1400" dirty="0" smtClean="0">
                <a:solidFill>
                  <a:schemeClr val="accent5">
                    <a:lumMod val="40000"/>
                    <a:lumOff val="60000"/>
                  </a:schemeClr>
                </a:solidFill>
                <a:latin typeface="+mn-ea"/>
                <a:ea typeface="+mn-ea"/>
              </a:rPr>
              <a:t>Document Modeling</a:t>
            </a:r>
            <a:r>
              <a:rPr lang="en-US" altLang="zh-CN" sz="1400" dirty="0" smtClean="0">
                <a:solidFill>
                  <a:schemeClr val="bg1"/>
                </a:solidFill>
                <a:latin typeface="+mn-ea"/>
                <a:ea typeface="+mn-ea"/>
              </a:rPr>
              <a:t>. SIGKDD, 2015.</a:t>
            </a:r>
            <a:endParaRPr lang="zh-CN" altLang="en-US" sz="1400" dirty="0">
              <a:solidFill>
                <a:schemeClr val="bg1"/>
              </a:solidFill>
              <a:latin typeface="+mn-ea"/>
              <a:ea typeface="+mn-ea"/>
            </a:endParaRPr>
          </a:p>
        </p:txBody>
      </p:sp>
      <p:sp>
        <p:nvSpPr>
          <p:cNvPr id="47" name="文本框 83"/>
          <p:cNvSpPr txBox="1">
            <a:spLocks noChangeArrowheads="1"/>
          </p:cNvSpPr>
          <p:nvPr/>
        </p:nvSpPr>
        <p:spPr bwMode="auto">
          <a:xfrm>
            <a:off x="624735" y="295208"/>
            <a:ext cx="3070071" cy="400110"/>
          </a:xfrm>
          <a:prstGeom prst="rect">
            <a:avLst/>
          </a:prstGeom>
          <a:noFill/>
          <a:ln w="9525">
            <a:noFill/>
            <a:miter lim="800000"/>
            <a:headEnd/>
            <a:tailEnd/>
          </a:ln>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近期基于</a:t>
            </a:r>
            <a:r>
              <a:rPr kumimoji="0" lang="en-US" altLang="zh-CN"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RBM</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的主题建模</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2"/>
          <a:stretch>
            <a:fillRect/>
          </a:stretch>
        </p:blipFill>
        <p:spPr>
          <a:xfrm>
            <a:off x="5518008" y="2587578"/>
            <a:ext cx="2843116" cy="2195018"/>
          </a:xfrm>
          <a:prstGeom prst="rect">
            <a:avLst/>
          </a:prstGeom>
          <a:effectLst>
            <a:glow rad="101600">
              <a:srgbClr val="7030A0">
                <a:alpha val="60000"/>
              </a:srgbClr>
            </a:glow>
          </a:effectLst>
        </p:spPr>
      </p:pic>
      <p:sp>
        <p:nvSpPr>
          <p:cNvPr id="49" name="文本框 64"/>
          <p:cNvSpPr txBox="1"/>
          <p:nvPr/>
        </p:nvSpPr>
        <p:spPr>
          <a:xfrm>
            <a:off x="624735" y="3016124"/>
            <a:ext cx="4767720" cy="276999"/>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just">
              <a:defRPr/>
            </a:pP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DRBM(Diversified RBM)</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：将隐藏层单元差异化实现多样化的</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DBM</a:t>
            </a:r>
          </a:p>
        </p:txBody>
      </p:sp>
    </p:spTree>
    <p:extLst>
      <p:ext uri="{BB962C8B-B14F-4D97-AF65-F5344CB8AC3E}">
        <p14:creationId xmlns:p14="http://schemas.microsoft.com/office/powerpoint/2010/main" val="4146071717"/>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7" name="文本框 83"/>
          <p:cNvSpPr txBox="1">
            <a:spLocks noChangeArrowheads="1"/>
          </p:cNvSpPr>
          <p:nvPr/>
        </p:nvSpPr>
        <p:spPr bwMode="auto">
          <a:xfrm>
            <a:off x="624735" y="295208"/>
            <a:ext cx="3070071" cy="400110"/>
          </a:xfrm>
          <a:prstGeom prst="rect">
            <a:avLst/>
          </a:prstGeom>
          <a:noFill/>
          <a:ln w="9525">
            <a:noFill/>
            <a:miter lim="800000"/>
            <a:headEnd/>
            <a:tailEnd/>
          </a:ln>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近期基于</a:t>
            </a:r>
            <a:r>
              <a:rPr kumimoji="0" lang="en-US" altLang="zh-CN"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RBM</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的主题建模</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9" name="文本框 64"/>
          <p:cNvSpPr txBox="1"/>
          <p:nvPr/>
        </p:nvSpPr>
        <p:spPr>
          <a:xfrm>
            <a:off x="324110" y="3167009"/>
            <a:ext cx="3233282" cy="461665"/>
          </a:xfrm>
          <a:prstGeom prst="rect">
            <a:avLst/>
          </a:prstGeom>
          <a:noFill/>
        </p:spPr>
        <p:txBody>
          <a:bodyPr wrap="square" rtlCol="0">
            <a:spAutoFit/>
          </a:bodyPr>
          <a:lstStyle>
            <a:defPPr>
              <a:defRPr lang="zh-CN"/>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just">
              <a:defRPr/>
            </a:pPr>
            <a:r>
              <a:rPr lang="en-US" altLang="zh-CN" sz="1200" dirty="0" err="1"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gRBM</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(Graph-induced RBM)</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：将词汇之间的语法信息以图的方式连接，融入到</a:t>
            </a:r>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RBM</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中。</a:t>
            </a:r>
            <a:endPar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p:cNvSpPr/>
          <p:nvPr/>
        </p:nvSpPr>
        <p:spPr>
          <a:xfrm>
            <a:off x="1397048" y="1751862"/>
            <a:ext cx="4894439" cy="727284"/>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六边形 23"/>
          <p:cNvSpPr/>
          <p:nvPr/>
        </p:nvSpPr>
        <p:spPr>
          <a:xfrm>
            <a:off x="503170" y="1524931"/>
            <a:ext cx="1233211" cy="1104879"/>
          </a:xfrm>
          <a:prstGeom prst="hexagon">
            <a:avLst>
              <a:gd name="adj" fmla="val 28663"/>
              <a:gd name="vf" fmla="val 115470"/>
            </a:avLst>
          </a:prstGeom>
          <a:solidFill>
            <a:srgbClr val="666666"/>
          </a:solidFill>
          <a:ln w="28575">
            <a:solidFill>
              <a:srgbClr val="392C4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25" name="组合 37"/>
          <p:cNvGrpSpPr/>
          <p:nvPr/>
        </p:nvGrpSpPr>
        <p:grpSpPr>
          <a:xfrm>
            <a:off x="903923" y="1773774"/>
            <a:ext cx="463292" cy="531734"/>
            <a:chOff x="14545443" y="5235576"/>
            <a:chExt cx="419100" cy="481012"/>
          </a:xfrm>
          <a:solidFill>
            <a:schemeClr val="bg1"/>
          </a:solidFill>
        </p:grpSpPr>
        <p:sp>
          <p:nvSpPr>
            <p:cNvPr id="26" name="Freeform 16"/>
            <p:cNvSpPr>
              <a:spLocks/>
            </p:cNvSpPr>
            <p:nvPr/>
          </p:nvSpPr>
          <p:spPr bwMode="auto">
            <a:xfrm>
              <a:off x="14545443" y="5303838"/>
              <a:ext cx="419100" cy="412750"/>
            </a:xfrm>
            <a:custGeom>
              <a:avLst/>
              <a:gdLst>
                <a:gd name="T0" fmla="*/ 56 w 112"/>
                <a:gd name="T1" fmla="*/ 110 h 110"/>
                <a:gd name="T2" fmla="*/ 0 w 112"/>
                <a:gd name="T3" fmla="*/ 54 h 110"/>
                <a:gd name="T4" fmla="*/ 43 w 112"/>
                <a:gd name="T5" fmla="*/ 0 h 110"/>
                <a:gd name="T6" fmla="*/ 45 w 112"/>
                <a:gd name="T7" fmla="*/ 7 h 110"/>
                <a:gd name="T8" fmla="*/ 8 w 112"/>
                <a:gd name="T9" fmla="*/ 54 h 110"/>
                <a:gd name="T10" fmla="*/ 56 w 112"/>
                <a:gd name="T11" fmla="*/ 102 h 110"/>
                <a:gd name="T12" fmla="*/ 104 w 112"/>
                <a:gd name="T13" fmla="*/ 54 h 110"/>
                <a:gd name="T14" fmla="*/ 67 w 112"/>
                <a:gd name="T15" fmla="*/ 7 h 110"/>
                <a:gd name="T16" fmla="*/ 69 w 112"/>
                <a:gd name="T17" fmla="*/ 0 h 110"/>
                <a:gd name="T18" fmla="*/ 112 w 112"/>
                <a:gd name="T19" fmla="*/ 54 h 110"/>
                <a:gd name="T20" fmla="*/ 56 w 112"/>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10">
                  <a:moveTo>
                    <a:pt x="56" y="110"/>
                  </a:moveTo>
                  <a:cubicBezTo>
                    <a:pt x="25" y="110"/>
                    <a:pt x="0" y="85"/>
                    <a:pt x="0" y="54"/>
                  </a:cubicBezTo>
                  <a:cubicBezTo>
                    <a:pt x="0" y="28"/>
                    <a:pt x="18" y="5"/>
                    <a:pt x="43" y="0"/>
                  </a:cubicBezTo>
                  <a:cubicBezTo>
                    <a:pt x="45" y="7"/>
                    <a:pt x="45" y="7"/>
                    <a:pt x="45" y="7"/>
                  </a:cubicBezTo>
                  <a:cubicBezTo>
                    <a:pt x="23" y="12"/>
                    <a:pt x="8" y="32"/>
                    <a:pt x="8" y="54"/>
                  </a:cubicBezTo>
                  <a:cubicBezTo>
                    <a:pt x="8" y="80"/>
                    <a:pt x="30" y="102"/>
                    <a:pt x="56" y="102"/>
                  </a:cubicBezTo>
                  <a:cubicBezTo>
                    <a:pt x="82" y="102"/>
                    <a:pt x="104" y="80"/>
                    <a:pt x="104" y="54"/>
                  </a:cubicBezTo>
                  <a:cubicBezTo>
                    <a:pt x="104" y="32"/>
                    <a:pt x="89" y="12"/>
                    <a:pt x="67" y="7"/>
                  </a:cubicBezTo>
                  <a:cubicBezTo>
                    <a:pt x="69" y="0"/>
                    <a:pt x="69" y="0"/>
                    <a:pt x="69" y="0"/>
                  </a:cubicBezTo>
                  <a:cubicBezTo>
                    <a:pt x="94" y="5"/>
                    <a:pt x="112" y="28"/>
                    <a:pt x="112" y="54"/>
                  </a:cubicBezTo>
                  <a:cubicBezTo>
                    <a:pt x="112" y="85"/>
                    <a:pt x="87" y="110"/>
                    <a:pt x="56" y="110"/>
                  </a:cubicBezTo>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27" name="Rectangle 17"/>
            <p:cNvSpPr>
              <a:spLocks noChangeArrowheads="1"/>
            </p:cNvSpPr>
            <p:nvPr/>
          </p:nvSpPr>
          <p:spPr bwMode="auto">
            <a:xfrm>
              <a:off x="14740706" y="5235576"/>
              <a:ext cx="30163" cy="90488"/>
            </a:xfrm>
            <a:prstGeom prst="rect">
              <a:avLst/>
            </a:pr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28" name="Rectangle 18"/>
            <p:cNvSpPr>
              <a:spLocks noChangeArrowheads="1"/>
            </p:cNvSpPr>
            <p:nvPr/>
          </p:nvSpPr>
          <p:spPr bwMode="auto">
            <a:xfrm>
              <a:off x="14710543" y="5235576"/>
              <a:ext cx="90488" cy="30163"/>
            </a:xfrm>
            <a:prstGeom prst="rect">
              <a:avLst/>
            </a:pr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29" name="Freeform 19"/>
            <p:cNvSpPr>
              <a:spLocks/>
            </p:cNvSpPr>
            <p:nvPr/>
          </p:nvSpPr>
          <p:spPr bwMode="auto">
            <a:xfrm>
              <a:off x="14658156" y="5486401"/>
              <a:ext cx="115888" cy="117475"/>
            </a:xfrm>
            <a:custGeom>
              <a:avLst/>
              <a:gdLst>
                <a:gd name="T0" fmla="*/ 0 w 73"/>
                <a:gd name="T1" fmla="*/ 74 h 74"/>
                <a:gd name="T2" fmla="*/ 23 w 73"/>
                <a:gd name="T3" fmla="*/ 0 h 74"/>
                <a:gd name="T4" fmla="*/ 42 w 73"/>
                <a:gd name="T5" fmla="*/ 5 h 74"/>
                <a:gd name="T6" fmla="*/ 28 w 73"/>
                <a:gd name="T7" fmla="*/ 45 h 74"/>
                <a:gd name="T8" fmla="*/ 68 w 73"/>
                <a:gd name="T9" fmla="*/ 31 h 74"/>
                <a:gd name="T10" fmla="*/ 73 w 73"/>
                <a:gd name="T11" fmla="*/ 50 h 74"/>
                <a:gd name="T12" fmla="*/ 0 w 73"/>
                <a:gd name="T13" fmla="*/ 74 h 74"/>
              </a:gdLst>
              <a:ahLst/>
              <a:cxnLst>
                <a:cxn ang="0">
                  <a:pos x="T0" y="T1"/>
                </a:cxn>
                <a:cxn ang="0">
                  <a:pos x="T2" y="T3"/>
                </a:cxn>
                <a:cxn ang="0">
                  <a:pos x="T4" y="T5"/>
                </a:cxn>
                <a:cxn ang="0">
                  <a:pos x="T6" y="T7"/>
                </a:cxn>
                <a:cxn ang="0">
                  <a:pos x="T8" y="T9"/>
                </a:cxn>
                <a:cxn ang="0">
                  <a:pos x="T10" y="T11"/>
                </a:cxn>
                <a:cxn ang="0">
                  <a:pos x="T12" y="T13"/>
                </a:cxn>
              </a:cxnLst>
              <a:rect l="0" t="0" r="r" b="b"/>
              <a:pathLst>
                <a:path w="73" h="74">
                  <a:moveTo>
                    <a:pt x="0" y="74"/>
                  </a:moveTo>
                  <a:lnTo>
                    <a:pt x="23" y="0"/>
                  </a:lnTo>
                  <a:lnTo>
                    <a:pt x="42" y="5"/>
                  </a:lnTo>
                  <a:lnTo>
                    <a:pt x="28" y="45"/>
                  </a:lnTo>
                  <a:lnTo>
                    <a:pt x="68" y="31"/>
                  </a:lnTo>
                  <a:lnTo>
                    <a:pt x="73" y="50"/>
                  </a:lnTo>
                  <a:lnTo>
                    <a:pt x="0" y="74"/>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30" name="Freeform 20"/>
            <p:cNvSpPr>
              <a:spLocks/>
            </p:cNvSpPr>
            <p:nvPr/>
          </p:nvSpPr>
          <p:spPr bwMode="auto">
            <a:xfrm>
              <a:off x="14735943" y="5408613"/>
              <a:ext cx="117475" cy="115888"/>
            </a:xfrm>
            <a:custGeom>
              <a:avLst/>
              <a:gdLst>
                <a:gd name="T0" fmla="*/ 50 w 74"/>
                <a:gd name="T1" fmla="*/ 73 h 73"/>
                <a:gd name="T2" fmla="*/ 31 w 74"/>
                <a:gd name="T3" fmla="*/ 68 h 73"/>
                <a:gd name="T4" fmla="*/ 45 w 74"/>
                <a:gd name="T5" fmla="*/ 28 h 73"/>
                <a:gd name="T6" fmla="*/ 5 w 74"/>
                <a:gd name="T7" fmla="*/ 42 h 73"/>
                <a:gd name="T8" fmla="*/ 0 w 74"/>
                <a:gd name="T9" fmla="*/ 23 h 73"/>
                <a:gd name="T10" fmla="*/ 74 w 74"/>
                <a:gd name="T11" fmla="*/ 0 h 73"/>
                <a:gd name="T12" fmla="*/ 50 w 7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74" h="73">
                  <a:moveTo>
                    <a:pt x="50" y="73"/>
                  </a:moveTo>
                  <a:lnTo>
                    <a:pt x="31" y="68"/>
                  </a:lnTo>
                  <a:lnTo>
                    <a:pt x="45" y="28"/>
                  </a:lnTo>
                  <a:lnTo>
                    <a:pt x="5" y="42"/>
                  </a:lnTo>
                  <a:lnTo>
                    <a:pt x="0" y="23"/>
                  </a:lnTo>
                  <a:lnTo>
                    <a:pt x="74" y="0"/>
                  </a:lnTo>
                  <a:lnTo>
                    <a:pt x="50" y="73"/>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grpSp>
      <p:sp>
        <p:nvSpPr>
          <p:cNvPr id="45" name="矩形 44"/>
          <p:cNvSpPr/>
          <p:nvPr/>
        </p:nvSpPr>
        <p:spPr>
          <a:xfrm>
            <a:off x="1822370" y="1751862"/>
            <a:ext cx="4469118" cy="738664"/>
          </a:xfrm>
          <a:prstGeom prst="rect">
            <a:avLst/>
          </a:prstGeom>
        </p:spPr>
        <p:txBody>
          <a:bodyPr wrap="square">
            <a:spAutoFit/>
          </a:bodyPr>
          <a:lstStyle/>
          <a:p>
            <a:pPr algn="just" fontAlgn="auto">
              <a:spcBef>
                <a:spcPts val="600"/>
              </a:spcBef>
              <a:spcAft>
                <a:spcPts val="0"/>
              </a:spcAft>
              <a:defRPr/>
            </a:pPr>
            <a:r>
              <a:rPr lang="en-US" altLang="zh-CN" sz="1400" dirty="0" err="1" smtClean="0">
                <a:solidFill>
                  <a:schemeClr val="bg1"/>
                </a:solidFill>
                <a:latin typeface="+mn-ea"/>
                <a:ea typeface="+mn-ea"/>
              </a:rPr>
              <a:t>Tu</a:t>
            </a:r>
            <a:r>
              <a:rPr lang="en-US" altLang="zh-CN" sz="1400" dirty="0" smtClean="0">
                <a:solidFill>
                  <a:schemeClr val="bg1"/>
                </a:solidFill>
                <a:latin typeface="+mn-ea"/>
                <a:ea typeface="+mn-ea"/>
              </a:rPr>
              <a:t> </a:t>
            </a:r>
            <a:r>
              <a:rPr lang="en-US" altLang="zh-CN" sz="1400" dirty="0" err="1" smtClean="0">
                <a:solidFill>
                  <a:schemeClr val="bg1"/>
                </a:solidFill>
                <a:latin typeface="+mn-ea"/>
                <a:ea typeface="+mn-ea"/>
              </a:rPr>
              <a:t>Dinh</a:t>
            </a:r>
            <a:r>
              <a:rPr lang="en-US" altLang="zh-CN" sz="1400" dirty="0" smtClean="0">
                <a:solidFill>
                  <a:schemeClr val="bg1"/>
                </a:solidFill>
                <a:latin typeface="+mn-ea"/>
                <a:ea typeface="+mn-ea"/>
              </a:rPr>
              <a:t> Nguyen</a:t>
            </a:r>
            <a:r>
              <a:rPr lang="en-US" altLang="zh-CN" sz="1400" dirty="0">
                <a:solidFill>
                  <a:schemeClr val="bg1"/>
                </a:solidFill>
                <a:latin typeface="+mn-ea"/>
                <a:ea typeface="+mn-ea"/>
              </a:rPr>
              <a:t>, </a:t>
            </a:r>
            <a:r>
              <a:rPr lang="en-US" altLang="zh-CN" sz="1400" dirty="0" smtClean="0">
                <a:solidFill>
                  <a:schemeClr val="bg1"/>
                </a:solidFill>
                <a:latin typeface="+mn-ea"/>
                <a:ea typeface="+mn-ea"/>
              </a:rPr>
              <a:t>et </a:t>
            </a:r>
            <a:r>
              <a:rPr lang="en-US" altLang="zh-CN" sz="1400" dirty="0">
                <a:solidFill>
                  <a:schemeClr val="bg1"/>
                </a:solidFill>
                <a:latin typeface="+mn-ea"/>
                <a:ea typeface="+mn-ea"/>
              </a:rPr>
              <a:t>al. </a:t>
            </a:r>
            <a:r>
              <a:rPr lang="en-US" altLang="zh-CN" sz="1400" dirty="0">
                <a:solidFill>
                  <a:schemeClr val="accent5">
                    <a:lumMod val="40000"/>
                    <a:lumOff val="60000"/>
                  </a:schemeClr>
                </a:solidFill>
                <a:latin typeface="+mn-ea"/>
                <a:ea typeface="+mn-ea"/>
              </a:rPr>
              <a:t>Graph-induced </a:t>
            </a:r>
            <a:r>
              <a:rPr lang="en-US" altLang="zh-CN" sz="1400" dirty="0" smtClean="0">
                <a:solidFill>
                  <a:schemeClr val="accent5">
                    <a:lumMod val="40000"/>
                    <a:lumOff val="60000"/>
                  </a:schemeClr>
                </a:solidFill>
                <a:latin typeface="+mn-ea"/>
                <a:ea typeface="+mn-ea"/>
              </a:rPr>
              <a:t>Restricted </a:t>
            </a:r>
            <a:r>
              <a:rPr lang="en-US" altLang="zh-CN" sz="1400" dirty="0">
                <a:solidFill>
                  <a:schemeClr val="accent5">
                    <a:lumMod val="40000"/>
                    <a:lumOff val="60000"/>
                  </a:schemeClr>
                </a:solidFill>
                <a:latin typeface="+mn-ea"/>
                <a:ea typeface="+mn-ea"/>
              </a:rPr>
              <a:t>Boltzmann </a:t>
            </a:r>
            <a:r>
              <a:rPr lang="en-US" altLang="zh-CN" sz="1400" dirty="0" smtClean="0">
                <a:solidFill>
                  <a:schemeClr val="accent5">
                    <a:lumMod val="40000"/>
                    <a:lumOff val="60000"/>
                  </a:schemeClr>
                </a:solidFill>
                <a:latin typeface="+mn-ea"/>
                <a:ea typeface="+mn-ea"/>
              </a:rPr>
              <a:t>Machines </a:t>
            </a:r>
            <a:r>
              <a:rPr lang="en-US" altLang="zh-CN" sz="1400" dirty="0">
                <a:solidFill>
                  <a:schemeClr val="accent5">
                    <a:lumMod val="40000"/>
                    <a:lumOff val="60000"/>
                  </a:schemeClr>
                </a:solidFill>
                <a:latin typeface="+mn-ea"/>
                <a:ea typeface="+mn-ea"/>
              </a:rPr>
              <a:t>for </a:t>
            </a:r>
            <a:r>
              <a:rPr lang="en-US" altLang="zh-CN" sz="1400" dirty="0" smtClean="0">
                <a:solidFill>
                  <a:schemeClr val="accent5">
                    <a:lumMod val="40000"/>
                    <a:lumOff val="60000"/>
                  </a:schemeClr>
                </a:solidFill>
                <a:latin typeface="+mn-ea"/>
                <a:ea typeface="+mn-ea"/>
              </a:rPr>
              <a:t>Document Modeling</a:t>
            </a:r>
            <a:r>
              <a:rPr lang="en-US" altLang="zh-CN" sz="1400" dirty="0">
                <a:solidFill>
                  <a:schemeClr val="bg1"/>
                </a:solidFill>
                <a:latin typeface="+mn-ea"/>
                <a:ea typeface="+mn-ea"/>
              </a:rPr>
              <a:t>. </a:t>
            </a:r>
            <a:r>
              <a:rPr lang="en-US" altLang="zh-CN" sz="1400" dirty="0" smtClean="0">
                <a:solidFill>
                  <a:schemeClr val="bg1"/>
                </a:solidFill>
                <a:latin typeface="+mn-ea"/>
                <a:ea typeface="+mn-ea"/>
              </a:rPr>
              <a:t>Information Sciences</a:t>
            </a:r>
            <a:r>
              <a:rPr lang="en-US" altLang="zh-CN" sz="1400" dirty="0">
                <a:solidFill>
                  <a:schemeClr val="bg1"/>
                </a:solidFill>
                <a:latin typeface="+mn-ea"/>
                <a:ea typeface="+mn-ea"/>
              </a:rPr>
              <a:t>, </a:t>
            </a:r>
            <a:r>
              <a:rPr lang="en-US" altLang="zh-CN" sz="1400" dirty="0" smtClean="0">
                <a:solidFill>
                  <a:schemeClr val="bg1"/>
                </a:solidFill>
                <a:latin typeface="+mn-ea"/>
                <a:ea typeface="+mn-ea"/>
              </a:rPr>
              <a:t>2016.</a:t>
            </a:r>
            <a:endParaRPr lang="zh-CN" altLang="en-US" sz="1400" dirty="0">
              <a:solidFill>
                <a:schemeClr val="bg1"/>
              </a:solidFill>
              <a:latin typeface="+mn-ea"/>
              <a:ea typeface="+mn-ea"/>
            </a:endParaRPr>
          </a:p>
        </p:txBody>
      </p:sp>
      <p:pic>
        <p:nvPicPr>
          <p:cNvPr id="4" name="图片 3"/>
          <p:cNvPicPr>
            <a:picLocks noChangeAspect="1"/>
          </p:cNvPicPr>
          <p:nvPr/>
        </p:nvPicPr>
        <p:blipFill>
          <a:blip r:embed="rId2"/>
          <a:stretch>
            <a:fillRect/>
          </a:stretch>
        </p:blipFill>
        <p:spPr>
          <a:xfrm>
            <a:off x="4620744" y="2305508"/>
            <a:ext cx="4377118" cy="2800545"/>
          </a:xfrm>
          <a:prstGeom prst="rect">
            <a:avLst/>
          </a:prstGeom>
          <a:effectLst>
            <a:glow rad="101600">
              <a:schemeClr val="accent6">
                <a:lumMod val="50000"/>
                <a:alpha val="60000"/>
              </a:schemeClr>
            </a:glow>
          </a:effectLst>
        </p:spPr>
      </p:pic>
    </p:spTree>
    <p:extLst>
      <p:ext uri="{BB962C8B-B14F-4D97-AF65-F5344CB8AC3E}">
        <p14:creationId xmlns:p14="http://schemas.microsoft.com/office/powerpoint/2010/main" val="3715951481"/>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709863" y="596900"/>
            <a:ext cx="3724275" cy="3722688"/>
          </a:xfrm>
          <a:prstGeom prst="ellipse">
            <a:avLst/>
          </a:prstGeom>
          <a:noFill/>
          <a:ln>
            <a:solidFill>
              <a:srgbClr val="392C4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dirty="0">
              <a:solidFill>
                <a:srgbClr val="103154"/>
              </a:solidFill>
            </a:endParaRPr>
          </a:p>
        </p:txBody>
      </p:sp>
      <p:sp>
        <p:nvSpPr>
          <p:cNvPr id="3" name="椭圆 2"/>
          <p:cNvSpPr/>
          <p:nvPr/>
        </p:nvSpPr>
        <p:spPr>
          <a:xfrm>
            <a:off x="2909888" y="795338"/>
            <a:ext cx="3324225" cy="3324225"/>
          </a:xfrm>
          <a:prstGeom prst="ellipse">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dirty="0">
              <a:solidFill>
                <a:srgbClr val="103154"/>
              </a:solidFill>
            </a:endParaRPr>
          </a:p>
        </p:txBody>
      </p:sp>
      <p:sp>
        <p:nvSpPr>
          <p:cNvPr id="32771" name="矩形 3"/>
          <p:cNvSpPr>
            <a:spLocks noChangeArrowheads="1"/>
          </p:cNvSpPr>
          <p:nvPr/>
        </p:nvSpPr>
        <p:spPr bwMode="auto">
          <a:xfrm>
            <a:off x="3357500" y="1784936"/>
            <a:ext cx="2428999" cy="523220"/>
          </a:xfrm>
          <a:prstGeom prst="rect">
            <a:avLst/>
          </a:prstGeom>
          <a:noFill/>
          <a:ln w="9525">
            <a:noFill/>
            <a:miter lim="800000"/>
            <a:headEnd/>
            <a:tailEnd/>
          </a:ln>
        </p:spPr>
        <p:txBody>
          <a:bodyPr wrap="none">
            <a:spAutoFit/>
          </a:bodyPr>
          <a:lstStyle/>
          <a:p>
            <a:pPr algn="ctr"/>
            <a:r>
              <a:rPr kumimoji="1" lang="en-US" altLang="zh-CN" sz="2800" b="1" dirty="0">
                <a:solidFill>
                  <a:schemeClr val="bg1"/>
                </a:solidFill>
                <a:latin typeface="+mn-ea"/>
                <a:ea typeface="+mn-ea"/>
              </a:rPr>
              <a:t>THANK</a:t>
            </a:r>
            <a:r>
              <a:rPr kumimoji="1" lang="zh-CN" altLang="en-US" sz="2800" b="1" dirty="0">
                <a:solidFill>
                  <a:schemeClr val="bg1"/>
                </a:solidFill>
                <a:latin typeface="+mn-ea"/>
                <a:ea typeface="+mn-ea"/>
              </a:rPr>
              <a:t> </a:t>
            </a:r>
            <a:r>
              <a:rPr kumimoji="1" lang="en-US" altLang="zh-CN" sz="2800" b="1" dirty="0" smtClean="0">
                <a:solidFill>
                  <a:schemeClr val="bg1"/>
                </a:solidFill>
                <a:latin typeface="+mn-ea"/>
                <a:ea typeface="+mn-ea"/>
              </a:rPr>
              <a:t>YOU</a:t>
            </a:r>
            <a:endParaRPr kumimoji="1" lang="en-US" altLang="zh-CN" sz="2800" b="1" dirty="0">
              <a:solidFill>
                <a:schemeClr val="bg1"/>
              </a:solidFill>
              <a:latin typeface="+mn-ea"/>
              <a:ea typeface="+mn-ea"/>
            </a:endParaRPr>
          </a:p>
        </p:txBody>
      </p:sp>
      <p:sp>
        <p:nvSpPr>
          <p:cNvPr id="6" name="椭圆 5"/>
          <p:cNvSpPr/>
          <p:nvPr/>
        </p:nvSpPr>
        <p:spPr>
          <a:xfrm>
            <a:off x="2881313" y="1336675"/>
            <a:ext cx="268287" cy="269875"/>
          </a:xfrm>
          <a:prstGeom prst="ellipse">
            <a:avLst/>
          </a:prstGeom>
          <a:solidFill>
            <a:srgbClr val="FB946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dirty="0">
              <a:solidFill>
                <a:srgbClr val="103154"/>
              </a:solidFill>
            </a:endParaRPr>
          </a:p>
        </p:txBody>
      </p:sp>
      <p:sp>
        <p:nvSpPr>
          <p:cNvPr id="7" name="椭圆 6"/>
          <p:cNvSpPr/>
          <p:nvPr/>
        </p:nvSpPr>
        <p:spPr>
          <a:xfrm>
            <a:off x="6234113" y="2679700"/>
            <a:ext cx="269875" cy="269875"/>
          </a:xfrm>
          <a:prstGeom prst="ellipse">
            <a:avLst/>
          </a:prstGeom>
          <a:solidFill>
            <a:srgbClr val="F03F3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dirty="0">
              <a:solidFill>
                <a:srgbClr val="103154"/>
              </a:solidFill>
            </a:endParaRPr>
          </a:p>
        </p:txBody>
      </p:sp>
      <p:sp>
        <p:nvSpPr>
          <p:cNvPr id="32775" name="矩形 7"/>
          <p:cNvSpPr>
            <a:spLocks noChangeArrowheads="1"/>
          </p:cNvSpPr>
          <p:nvPr/>
        </p:nvSpPr>
        <p:spPr bwMode="auto">
          <a:xfrm>
            <a:off x="3969913" y="2508181"/>
            <a:ext cx="1204176" cy="584775"/>
          </a:xfrm>
          <a:prstGeom prst="rect">
            <a:avLst/>
          </a:prstGeom>
          <a:noFill/>
          <a:ln w="9525">
            <a:noFill/>
            <a:miter lim="800000"/>
            <a:headEnd/>
            <a:tailEnd/>
          </a:ln>
        </p:spPr>
        <p:txBody>
          <a:bodyPr wrap="none">
            <a:spAutoFit/>
          </a:bodyPr>
          <a:lstStyle/>
          <a:p>
            <a:pPr algn="ctr"/>
            <a:r>
              <a:rPr kumimoji="1" lang="en-US" altLang="zh-CN" sz="3200" b="1" dirty="0" smtClean="0">
                <a:solidFill>
                  <a:schemeClr val="bg1"/>
                </a:solidFill>
                <a:latin typeface="+mn-ea"/>
                <a:ea typeface="+mn-ea"/>
              </a:rPr>
              <a:t>Q&amp;A</a:t>
            </a:r>
            <a:endParaRPr kumimoji="1" lang="en-US" altLang="zh-CN" sz="3200" b="1" dirty="0">
              <a:solidFill>
                <a:schemeClr val="bg1"/>
              </a:solidFill>
              <a:latin typeface="+mn-ea"/>
              <a:ea typeface="+mn-ea"/>
            </a:endParaRPr>
          </a:p>
        </p:txBody>
      </p:sp>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sp>
        <p:nvSpPr>
          <p:cNvPr id="21" name="矩形 20"/>
          <p:cNvSpPr/>
          <p:nvPr/>
        </p:nvSpPr>
        <p:spPr>
          <a:xfrm>
            <a:off x="0" y="2139951"/>
            <a:ext cx="9144000" cy="3003550"/>
          </a:xfrm>
          <a:prstGeom prst="rect">
            <a:avLst/>
          </a:prstGeom>
          <a:solidFill>
            <a:srgbClr val="392C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sp>
        <p:nvSpPr>
          <p:cNvPr id="22" name="矩形 31"/>
          <p:cNvSpPr/>
          <p:nvPr/>
        </p:nvSpPr>
        <p:spPr>
          <a:xfrm>
            <a:off x="1469988" y="1886726"/>
            <a:ext cx="557213" cy="557212"/>
          </a:xfrm>
          <a:prstGeom prst="ellipse">
            <a:avLst/>
          </a:prstGeom>
          <a:solidFill>
            <a:schemeClr val="bg1"/>
          </a:solidFill>
          <a:ln w="28575">
            <a:solidFill>
              <a:srgbClr val="392C47"/>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grpSp>
        <p:nvGrpSpPr>
          <p:cNvPr id="23" name="组合 15"/>
          <p:cNvGrpSpPr/>
          <p:nvPr/>
        </p:nvGrpSpPr>
        <p:grpSpPr>
          <a:xfrm>
            <a:off x="1611081" y="2009138"/>
            <a:ext cx="273904" cy="313329"/>
            <a:chOff x="10856093" y="315913"/>
            <a:chExt cx="419100" cy="479425"/>
          </a:xfrm>
          <a:solidFill>
            <a:srgbClr val="392C47"/>
          </a:solidFill>
        </p:grpSpPr>
        <p:sp>
          <p:nvSpPr>
            <p:cNvPr id="24" name="Freeform 7"/>
            <p:cNvSpPr>
              <a:spLocks noEditPoints="1"/>
            </p:cNvSpPr>
            <p:nvPr/>
          </p:nvSpPr>
          <p:spPr bwMode="auto">
            <a:xfrm>
              <a:off x="10856093" y="315913"/>
              <a:ext cx="330200" cy="419100"/>
            </a:xfrm>
            <a:custGeom>
              <a:avLst/>
              <a:gdLst>
                <a:gd name="T0" fmla="*/ 208 w 208"/>
                <a:gd name="T1" fmla="*/ 264 h 264"/>
                <a:gd name="T2" fmla="*/ 0 w 208"/>
                <a:gd name="T3" fmla="*/ 264 h 264"/>
                <a:gd name="T4" fmla="*/ 0 w 208"/>
                <a:gd name="T5" fmla="*/ 0 h 264"/>
                <a:gd name="T6" fmla="*/ 208 w 208"/>
                <a:gd name="T7" fmla="*/ 0 h 264"/>
                <a:gd name="T8" fmla="*/ 208 w 208"/>
                <a:gd name="T9" fmla="*/ 264 h 264"/>
                <a:gd name="T10" fmla="*/ 19 w 208"/>
                <a:gd name="T11" fmla="*/ 245 h 264"/>
                <a:gd name="T12" fmla="*/ 189 w 208"/>
                <a:gd name="T13" fmla="*/ 245 h 264"/>
                <a:gd name="T14" fmla="*/ 189 w 208"/>
                <a:gd name="T15" fmla="*/ 18 h 264"/>
                <a:gd name="T16" fmla="*/ 19 w 208"/>
                <a:gd name="T17" fmla="*/ 18 h 264"/>
                <a:gd name="T18" fmla="*/ 19 w 208"/>
                <a:gd name="T19" fmla="*/ 245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64">
                  <a:moveTo>
                    <a:pt x="208" y="264"/>
                  </a:moveTo>
                  <a:lnTo>
                    <a:pt x="0" y="264"/>
                  </a:lnTo>
                  <a:lnTo>
                    <a:pt x="0" y="0"/>
                  </a:lnTo>
                  <a:lnTo>
                    <a:pt x="208" y="0"/>
                  </a:lnTo>
                  <a:lnTo>
                    <a:pt x="208" y="264"/>
                  </a:lnTo>
                  <a:close/>
                  <a:moveTo>
                    <a:pt x="19" y="245"/>
                  </a:moveTo>
                  <a:lnTo>
                    <a:pt x="189" y="245"/>
                  </a:lnTo>
                  <a:lnTo>
                    <a:pt x="189" y="18"/>
                  </a:lnTo>
                  <a:lnTo>
                    <a:pt x="19" y="18"/>
                  </a:lnTo>
                  <a:lnTo>
                    <a:pt x="19" y="245"/>
                  </a:lnTo>
                  <a:close/>
                </a:path>
              </a:pathLst>
            </a:custGeom>
            <a:grpFill/>
            <a:ln>
              <a:noFill/>
            </a:ln>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03154"/>
                </a:solidFill>
                <a:effectLst/>
                <a:uLnTx/>
                <a:uFillTx/>
                <a:latin typeface="Century Gothic"/>
                <a:ea typeface="微软雅黑" panose="020B0503020204020204" pitchFamily="34" charset="-122"/>
                <a:cs typeface="+mn-cs"/>
              </a:endParaRPr>
            </a:p>
          </p:txBody>
        </p:sp>
        <p:sp>
          <p:nvSpPr>
            <p:cNvPr id="25" name="Rectangle 8"/>
            <p:cNvSpPr>
              <a:spLocks noChangeArrowheads="1"/>
            </p:cNvSpPr>
            <p:nvPr/>
          </p:nvSpPr>
          <p:spPr bwMode="auto">
            <a:xfrm>
              <a:off x="10930706" y="495301"/>
              <a:ext cx="179388" cy="30163"/>
            </a:xfrm>
            <a:prstGeom prst="rect">
              <a:avLst/>
            </a:prstGeom>
            <a:grpFill/>
            <a:ln>
              <a:noFill/>
            </a:ln>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03154"/>
                </a:solidFill>
                <a:effectLst/>
                <a:uLnTx/>
                <a:uFillTx/>
                <a:latin typeface="Century Gothic"/>
                <a:ea typeface="微软雅黑" panose="020B0503020204020204" pitchFamily="34" charset="-122"/>
                <a:cs typeface="+mn-cs"/>
              </a:endParaRPr>
            </a:p>
          </p:txBody>
        </p:sp>
        <p:sp>
          <p:nvSpPr>
            <p:cNvPr id="26" name="Rectangle 9"/>
            <p:cNvSpPr>
              <a:spLocks noChangeArrowheads="1"/>
            </p:cNvSpPr>
            <p:nvPr/>
          </p:nvSpPr>
          <p:spPr bwMode="auto">
            <a:xfrm>
              <a:off x="10930706" y="555626"/>
              <a:ext cx="179388" cy="30163"/>
            </a:xfrm>
            <a:prstGeom prst="rect">
              <a:avLst/>
            </a:prstGeom>
            <a:grpFill/>
            <a:ln>
              <a:noFill/>
            </a:ln>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03154"/>
                </a:solidFill>
                <a:effectLst/>
                <a:uLnTx/>
                <a:uFillTx/>
                <a:latin typeface="Century Gothic"/>
                <a:ea typeface="微软雅黑" panose="020B0503020204020204" pitchFamily="34" charset="-122"/>
                <a:cs typeface="+mn-cs"/>
              </a:endParaRPr>
            </a:p>
          </p:txBody>
        </p:sp>
        <p:sp>
          <p:nvSpPr>
            <p:cNvPr id="27" name="Rectangle 10"/>
            <p:cNvSpPr>
              <a:spLocks noChangeArrowheads="1"/>
            </p:cNvSpPr>
            <p:nvPr/>
          </p:nvSpPr>
          <p:spPr bwMode="auto">
            <a:xfrm>
              <a:off x="10930706" y="615951"/>
              <a:ext cx="179388" cy="28575"/>
            </a:xfrm>
            <a:prstGeom prst="rect">
              <a:avLst/>
            </a:prstGeom>
            <a:grpFill/>
            <a:ln>
              <a:noFill/>
            </a:ln>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03154"/>
                </a:solidFill>
                <a:effectLst/>
                <a:uLnTx/>
                <a:uFillTx/>
                <a:latin typeface="Century Gothic"/>
                <a:ea typeface="微软雅黑" panose="020B0503020204020204" pitchFamily="34" charset="-122"/>
                <a:cs typeface="+mn-cs"/>
              </a:endParaRPr>
            </a:p>
          </p:txBody>
        </p:sp>
        <p:sp>
          <p:nvSpPr>
            <p:cNvPr id="28" name="Rectangle 11"/>
            <p:cNvSpPr>
              <a:spLocks noChangeArrowheads="1"/>
            </p:cNvSpPr>
            <p:nvPr/>
          </p:nvSpPr>
          <p:spPr bwMode="auto">
            <a:xfrm>
              <a:off x="10930706" y="434975"/>
              <a:ext cx="90488" cy="30163"/>
            </a:xfrm>
            <a:prstGeom prst="rect">
              <a:avLst/>
            </a:prstGeom>
            <a:grpFill/>
            <a:ln>
              <a:noFill/>
            </a:ln>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03154"/>
                </a:solidFill>
                <a:effectLst/>
                <a:uLnTx/>
                <a:uFillTx/>
                <a:latin typeface="Century Gothic"/>
                <a:ea typeface="微软雅黑" panose="020B0503020204020204" pitchFamily="34" charset="-122"/>
                <a:cs typeface="+mn-cs"/>
              </a:endParaRPr>
            </a:p>
          </p:txBody>
        </p:sp>
        <p:sp>
          <p:nvSpPr>
            <p:cNvPr id="29" name="Freeform 12"/>
            <p:cNvSpPr>
              <a:spLocks/>
            </p:cNvSpPr>
            <p:nvPr/>
          </p:nvSpPr>
          <p:spPr bwMode="auto">
            <a:xfrm>
              <a:off x="10960868" y="374650"/>
              <a:ext cx="314325" cy="420688"/>
            </a:xfrm>
            <a:custGeom>
              <a:avLst/>
              <a:gdLst>
                <a:gd name="T0" fmla="*/ 198 w 198"/>
                <a:gd name="T1" fmla="*/ 265 h 265"/>
                <a:gd name="T2" fmla="*/ 0 w 198"/>
                <a:gd name="T3" fmla="*/ 265 h 265"/>
                <a:gd name="T4" fmla="*/ 0 w 198"/>
                <a:gd name="T5" fmla="*/ 246 h 265"/>
                <a:gd name="T6" fmla="*/ 179 w 198"/>
                <a:gd name="T7" fmla="*/ 246 h 265"/>
                <a:gd name="T8" fmla="*/ 179 w 198"/>
                <a:gd name="T9" fmla="*/ 19 h 265"/>
                <a:gd name="T10" fmla="*/ 160 w 198"/>
                <a:gd name="T11" fmla="*/ 19 h 265"/>
                <a:gd name="T12" fmla="*/ 160 w 198"/>
                <a:gd name="T13" fmla="*/ 0 h 265"/>
                <a:gd name="T14" fmla="*/ 198 w 198"/>
                <a:gd name="T15" fmla="*/ 0 h 265"/>
                <a:gd name="T16" fmla="*/ 198 w 198"/>
                <a:gd name="T17"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65">
                  <a:moveTo>
                    <a:pt x="198" y="265"/>
                  </a:moveTo>
                  <a:lnTo>
                    <a:pt x="0" y="265"/>
                  </a:lnTo>
                  <a:lnTo>
                    <a:pt x="0" y="246"/>
                  </a:lnTo>
                  <a:lnTo>
                    <a:pt x="179" y="246"/>
                  </a:lnTo>
                  <a:lnTo>
                    <a:pt x="179" y="19"/>
                  </a:lnTo>
                  <a:lnTo>
                    <a:pt x="160" y="19"/>
                  </a:lnTo>
                  <a:lnTo>
                    <a:pt x="160" y="0"/>
                  </a:lnTo>
                  <a:lnTo>
                    <a:pt x="198" y="0"/>
                  </a:lnTo>
                  <a:lnTo>
                    <a:pt x="198" y="265"/>
                  </a:lnTo>
                  <a:close/>
                </a:path>
              </a:pathLst>
            </a:custGeom>
            <a:grpFill/>
            <a:ln>
              <a:noFill/>
            </a:ln>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03154"/>
                </a:solidFill>
                <a:effectLst/>
                <a:uLnTx/>
                <a:uFillTx/>
                <a:latin typeface="Century Gothic"/>
                <a:ea typeface="微软雅黑" panose="020B0503020204020204" pitchFamily="34" charset="-122"/>
                <a:cs typeface="+mn-cs"/>
              </a:endParaRPr>
            </a:p>
          </p:txBody>
        </p:sp>
      </p:grpSp>
      <p:sp>
        <p:nvSpPr>
          <p:cNvPr id="30" name="矩形 31"/>
          <p:cNvSpPr/>
          <p:nvPr/>
        </p:nvSpPr>
        <p:spPr>
          <a:xfrm>
            <a:off x="4140200" y="1897063"/>
            <a:ext cx="557213" cy="557212"/>
          </a:xfrm>
          <a:prstGeom prst="ellipse">
            <a:avLst/>
          </a:prstGeom>
          <a:solidFill>
            <a:schemeClr val="bg1"/>
          </a:solidFill>
          <a:ln w="28575">
            <a:solidFill>
              <a:srgbClr val="392C47"/>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sp>
        <p:nvSpPr>
          <p:cNvPr id="23559" name="Freeform 13"/>
          <p:cNvSpPr>
            <a:spLocks/>
          </p:cNvSpPr>
          <p:nvPr/>
        </p:nvSpPr>
        <p:spPr bwMode="auto">
          <a:xfrm>
            <a:off x="4260850" y="2028825"/>
            <a:ext cx="314325" cy="293688"/>
          </a:xfrm>
          <a:custGeom>
            <a:avLst/>
            <a:gdLst>
              <a:gd name="T0" fmla="*/ 98240 w 128"/>
              <a:gd name="T1" fmla="*/ 293618 h 120"/>
              <a:gd name="T2" fmla="*/ 29472 w 128"/>
              <a:gd name="T3" fmla="*/ 264256 h 120"/>
              <a:gd name="T4" fmla="*/ 0 w 128"/>
              <a:gd name="T5" fmla="*/ 195745 h 120"/>
              <a:gd name="T6" fmla="*/ 29472 w 128"/>
              <a:gd name="T7" fmla="*/ 127234 h 120"/>
              <a:gd name="T8" fmla="*/ 142448 w 128"/>
              <a:gd name="T9" fmla="*/ 4894 h 120"/>
              <a:gd name="T10" fmla="*/ 157184 w 128"/>
              <a:gd name="T11" fmla="*/ 19575 h 120"/>
              <a:gd name="T12" fmla="*/ 41752 w 128"/>
              <a:gd name="T13" fmla="*/ 139469 h 120"/>
              <a:gd name="T14" fmla="*/ 19648 w 128"/>
              <a:gd name="T15" fmla="*/ 195745 h 120"/>
              <a:gd name="T16" fmla="*/ 41752 w 128"/>
              <a:gd name="T17" fmla="*/ 252022 h 120"/>
              <a:gd name="T18" fmla="*/ 98240 w 128"/>
              <a:gd name="T19" fmla="*/ 274043 h 120"/>
              <a:gd name="T20" fmla="*/ 154728 w 128"/>
              <a:gd name="T21" fmla="*/ 252022 h 120"/>
              <a:gd name="T22" fmla="*/ 277528 w 128"/>
              <a:gd name="T23" fmla="*/ 119894 h 120"/>
              <a:gd name="T24" fmla="*/ 294720 w 128"/>
              <a:gd name="T25" fmla="*/ 78298 h 120"/>
              <a:gd name="T26" fmla="*/ 277528 w 128"/>
              <a:gd name="T27" fmla="*/ 36702 h 120"/>
              <a:gd name="T28" fmla="*/ 235776 w 128"/>
              <a:gd name="T29" fmla="*/ 19575 h 120"/>
              <a:gd name="T30" fmla="*/ 194024 w 128"/>
              <a:gd name="T31" fmla="*/ 36702 h 120"/>
              <a:gd name="T32" fmla="*/ 71224 w 128"/>
              <a:gd name="T33" fmla="*/ 168830 h 120"/>
              <a:gd name="T34" fmla="*/ 71224 w 128"/>
              <a:gd name="T35" fmla="*/ 222660 h 120"/>
              <a:gd name="T36" fmla="*/ 98240 w 128"/>
              <a:gd name="T37" fmla="*/ 234894 h 120"/>
              <a:gd name="T38" fmla="*/ 98240 w 128"/>
              <a:gd name="T39" fmla="*/ 234894 h 120"/>
              <a:gd name="T40" fmla="*/ 125256 w 128"/>
              <a:gd name="T41" fmla="*/ 222660 h 120"/>
              <a:gd name="T42" fmla="*/ 245600 w 128"/>
              <a:gd name="T43" fmla="*/ 100319 h 120"/>
              <a:gd name="T44" fmla="*/ 257880 w 128"/>
              <a:gd name="T45" fmla="*/ 115000 h 120"/>
              <a:gd name="T46" fmla="*/ 139992 w 128"/>
              <a:gd name="T47" fmla="*/ 237341 h 120"/>
              <a:gd name="T48" fmla="*/ 98240 w 128"/>
              <a:gd name="T49" fmla="*/ 254469 h 120"/>
              <a:gd name="T50" fmla="*/ 98240 w 128"/>
              <a:gd name="T51" fmla="*/ 254469 h 120"/>
              <a:gd name="T52" fmla="*/ 56488 w 128"/>
              <a:gd name="T53" fmla="*/ 237341 h 120"/>
              <a:gd name="T54" fmla="*/ 56488 w 128"/>
              <a:gd name="T55" fmla="*/ 154149 h 120"/>
              <a:gd name="T56" fmla="*/ 179288 w 128"/>
              <a:gd name="T57" fmla="*/ 22021 h 120"/>
              <a:gd name="T58" fmla="*/ 235776 w 128"/>
              <a:gd name="T59" fmla="*/ 0 h 120"/>
              <a:gd name="T60" fmla="*/ 292264 w 128"/>
              <a:gd name="T61" fmla="*/ 22021 h 120"/>
              <a:gd name="T62" fmla="*/ 314368 w 128"/>
              <a:gd name="T63" fmla="*/ 78298 h 120"/>
              <a:gd name="T64" fmla="*/ 292264 w 128"/>
              <a:gd name="T65" fmla="*/ 134575 h 120"/>
              <a:gd name="T66" fmla="*/ 167008 w 128"/>
              <a:gd name="T67" fmla="*/ 264256 h 120"/>
              <a:gd name="T68" fmla="*/ 98240 w 128"/>
              <a:gd name="T69" fmla="*/ 293618 h 12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8"/>
              <a:gd name="T106" fmla="*/ 0 h 120"/>
              <a:gd name="T107" fmla="*/ 128 w 128"/>
              <a:gd name="T108" fmla="*/ 120 h 12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8" h="120">
                <a:moveTo>
                  <a:pt x="40" y="120"/>
                </a:moveTo>
                <a:cubicBezTo>
                  <a:pt x="29" y="120"/>
                  <a:pt x="19" y="116"/>
                  <a:pt x="12" y="108"/>
                </a:cubicBezTo>
                <a:cubicBezTo>
                  <a:pt x="4" y="101"/>
                  <a:pt x="0" y="91"/>
                  <a:pt x="0" y="80"/>
                </a:cubicBezTo>
                <a:cubicBezTo>
                  <a:pt x="0" y="69"/>
                  <a:pt x="4" y="59"/>
                  <a:pt x="12" y="52"/>
                </a:cubicBezTo>
                <a:cubicBezTo>
                  <a:pt x="58" y="2"/>
                  <a:pt x="58" y="2"/>
                  <a:pt x="58" y="2"/>
                </a:cubicBezTo>
                <a:cubicBezTo>
                  <a:pt x="64" y="8"/>
                  <a:pt x="64" y="8"/>
                  <a:pt x="64" y="8"/>
                </a:cubicBezTo>
                <a:cubicBezTo>
                  <a:pt x="17" y="57"/>
                  <a:pt x="17" y="57"/>
                  <a:pt x="17" y="57"/>
                </a:cubicBezTo>
                <a:cubicBezTo>
                  <a:pt x="11" y="63"/>
                  <a:pt x="8" y="71"/>
                  <a:pt x="8" y="80"/>
                </a:cubicBezTo>
                <a:cubicBezTo>
                  <a:pt x="8" y="89"/>
                  <a:pt x="11" y="97"/>
                  <a:pt x="17" y="103"/>
                </a:cubicBezTo>
                <a:cubicBezTo>
                  <a:pt x="23" y="109"/>
                  <a:pt x="31" y="112"/>
                  <a:pt x="40" y="112"/>
                </a:cubicBezTo>
                <a:cubicBezTo>
                  <a:pt x="49" y="112"/>
                  <a:pt x="57" y="109"/>
                  <a:pt x="63" y="103"/>
                </a:cubicBezTo>
                <a:cubicBezTo>
                  <a:pt x="113" y="49"/>
                  <a:pt x="113" y="49"/>
                  <a:pt x="113" y="49"/>
                </a:cubicBezTo>
                <a:cubicBezTo>
                  <a:pt x="118" y="44"/>
                  <a:pt x="120" y="38"/>
                  <a:pt x="120" y="32"/>
                </a:cubicBezTo>
                <a:cubicBezTo>
                  <a:pt x="120" y="26"/>
                  <a:pt x="118" y="20"/>
                  <a:pt x="113" y="15"/>
                </a:cubicBezTo>
                <a:cubicBezTo>
                  <a:pt x="108" y="10"/>
                  <a:pt x="102" y="8"/>
                  <a:pt x="96" y="8"/>
                </a:cubicBezTo>
                <a:cubicBezTo>
                  <a:pt x="90" y="8"/>
                  <a:pt x="84" y="10"/>
                  <a:pt x="79" y="15"/>
                </a:cubicBezTo>
                <a:cubicBezTo>
                  <a:pt x="29" y="69"/>
                  <a:pt x="29" y="69"/>
                  <a:pt x="29" y="69"/>
                </a:cubicBezTo>
                <a:cubicBezTo>
                  <a:pt x="22" y="75"/>
                  <a:pt x="22" y="85"/>
                  <a:pt x="29" y="91"/>
                </a:cubicBezTo>
                <a:cubicBezTo>
                  <a:pt x="32" y="94"/>
                  <a:pt x="36" y="96"/>
                  <a:pt x="40" y="96"/>
                </a:cubicBezTo>
                <a:cubicBezTo>
                  <a:pt x="40" y="96"/>
                  <a:pt x="40" y="96"/>
                  <a:pt x="40" y="96"/>
                </a:cubicBezTo>
                <a:cubicBezTo>
                  <a:pt x="44" y="96"/>
                  <a:pt x="48" y="94"/>
                  <a:pt x="51" y="91"/>
                </a:cubicBezTo>
                <a:cubicBezTo>
                  <a:pt x="100" y="41"/>
                  <a:pt x="100" y="41"/>
                  <a:pt x="100" y="41"/>
                </a:cubicBezTo>
                <a:cubicBezTo>
                  <a:pt x="105" y="47"/>
                  <a:pt x="105" y="47"/>
                  <a:pt x="105" y="47"/>
                </a:cubicBezTo>
                <a:cubicBezTo>
                  <a:pt x="57" y="97"/>
                  <a:pt x="57" y="97"/>
                  <a:pt x="57" y="97"/>
                </a:cubicBezTo>
                <a:cubicBezTo>
                  <a:pt x="52" y="102"/>
                  <a:pt x="46" y="104"/>
                  <a:pt x="40" y="104"/>
                </a:cubicBezTo>
                <a:cubicBezTo>
                  <a:pt x="40" y="104"/>
                  <a:pt x="40" y="104"/>
                  <a:pt x="40" y="104"/>
                </a:cubicBezTo>
                <a:cubicBezTo>
                  <a:pt x="34" y="104"/>
                  <a:pt x="28" y="102"/>
                  <a:pt x="23" y="97"/>
                </a:cubicBezTo>
                <a:cubicBezTo>
                  <a:pt x="14" y="88"/>
                  <a:pt x="14" y="72"/>
                  <a:pt x="23" y="63"/>
                </a:cubicBezTo>
                <a:cubicBezTo>
                  <a:pt x="73" y="9"/>
                  <a:pt x="73" y="9"/>
                  <a:pt x="73" y="9"/>
                </a:cubicBezTo>
                <a:cubicBezTo>
                  <a:pt x="79" y="3"/>
                  <a:pt x="87" y="0"/>
                  <a:pt x="96" y="0"/>
                </a:cubicBezTo>
                <a:cubicBezTo>
                  <a:pt x="105" y="0"/>
                  <a:pt x="113" y="3"/>
                  <a:pt x="119" y="9"/>
                </a:cubicBezTo>
                <a:cubicBezTo>
                  <a:pt x="125" y="15"/>
                  <a:pt x="128" y="23"/>
                  <a:pt x="128" y="32"/>
                </a:cubicBezTo>
                <a:cubicBezTo>
                  <a:pt x="128" y="41"/>
                  <a:pt x="125" y="49"/>
                  <a:pt x="119" y="55"/>
                </a:cubicBezTo>
                <a:cubicBezTo>
                  <a:pt x="68" y="108"/>
                  <a:pt x="68" y="108"/>
                  <a:pt x="68" y="108"/>
                </a:cubicBezTo>
                <a:cubicBezTo>
                  <a:pt x="61" y="116"/>
                  <a:pt x="51" y="120"/>
                  <a:pt x="40" y="120"/>
                </a:cubicBezTo>
              </a:path>
            </a:pathLst>
          </a:custGeom>
          <a:solidFill>
            <a:srgbClr val="392C47"/>
          </a:solidFill>
          <a:ln w="9525">
            <a:noFill/>
            <a:miter lim="800000"/>
            <a:headEnd/>
            <a:tailEnd/>
          </a:ln>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03154"/>
              </a:solidFill>
              <a:effectLst/>
              <a:uLnTx/>
              <a:uFillTx/>
              <a:latin typeface="Century Gothic"/>
              <a:ea typeface="微软雅黑" pitchFamily="34" charset="-122"/>
              <a:cs typeface="+mn-cs"/>
            </a:endParaRPr>
          </a:p>
        </p:txBody>
      </p:sp>
      <p:sp>
        <p:nvSpPr>
          <p:cNvPr id="32" name="矩形 31"/>
          <p:cNvSpPr/>
          <p:nvPr/>
        </p:nvSpPr>
        <p:spPr>
          <a:xfrm>
            <a:off x="6804025" y="1884363"/>
            <a:ext cx="557213" cy="557212"/>
          </a:xfrm>
          <a:prstGeom prst="ellipse">
            <a:avLst/>
          </a:prstGeom>
          <a:solidFill>
            <a:schemeClr val="bg1"/>
          </a:solidFill>
          <a:ln w="28575">
            <a:solidFill>
              <a:srgbClr val="392C47"/>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grpSp>
        <p:nvGrpSpPr>
          <p:cNvPr id="33" name="组合 27"/>
          <p:cNvGrpSpPr/>
          <p:nvPr/>
        </p:nvGrpSpPr>
        <p:grpSpPr>
          <a:xfrm>
            <a:off x="6946060" y="1990944"/>
            <a:ext cx="273904" cy="314367"/>
            <a:chOff x="14545443" y="5235576"/>
            <a:chExt cx="419100" cy="481012"/>
          </a:xfrm>
          <a:solidFill>
            <a:srgbClr val="392C47"/>
          </a:solidFill>
        </p:grpSpPr>
        <p:sp>
          <p:nvSpPr>
            <p:cNvPr id="34" name="Freeform 16"/>
            <p:cNvSpPr>
              <a:spLocks/>
            </p:cNvSpPr>
            <p:nvPr/>
          </p:nvSpPr>
          <p:spPr bwMode="auto">
            <a:xfrm>
              <a:off x="14545443" y="5303838"/>
              <a:ext cx="419100" cy="412750"/>
            </a:xfrm>
            <a:custGeom>
              <a:avLst/>
              <a:gdLst>
                <a:gd name="T0" fmla="*/ 56 w 112"/>
                <a:gd name="T1" fmla="*/ 110 h 110"/>
                <a:gd name="T2" fmla="*/ 0 w 112"/>
                <a:gd name="T3" fmla="*/ 54 h 110"/>
                <a:gd name="T4" fmla="*/ 43 w 112"/>
                <a:gd name="T5" fmla="*/ 0 h 110"/>
                <a:gd name="T6" fmla="*/ 45 w 112"/>
                <a:gd name="T7" fmla="*/ 7 h 110"/>
                <a:gd name="T8" fmla="*/ 8 w 112"/>
                <a:gd name="T9" fmla="*/ 54 h 110"/>
                <a:gd name="T10" fmla="*/ 56 w 112"/>
                <a:gd name="T11" fmla="*/ 102 h 110"/>
                <a:gd name="T12" fmla="*/ 104 w 112"/>
                <a:gd name="T13" fmla="*/ 54 h 110"/>
                <a:gd name="T14" fmla="*/ 67 w 112"/>
                <a:gd name="T15" fmla="*/ 7 h 110"/>
                <a:gd name="T16" fmla="*/ 69 w 112"/>
                <a:gd name="T17" fmla="*/ 0 h 110"/>
                <a:gd name="T18" fmla="*/ 112 w 112"/>
                <a:gd name="T19" fmla="*/ 54 h 110"/>
                <a:gd name="T20" fmla="*/ 56 w 112"/>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10">
                  <a:moveTo>
                    <a:pt x="56" y="110"/>
                  </a:moveTo>
                  <a:cubicBezTo>
                    <a:pt x="25" y="110"/>
                    <a:pt x="0" y="85"/>
                    <a:pt x="0" y="54"/>
                  </a:cubicBezTo>
                  <a:cubicBezTo>
                    <a:pt x="0" y="28"/>
                    <a:pt x="18" y="5"/>
                    <a:pt x="43" y="0"/>
                  </a:cubicBezTo>
                  <a:cubicBezTo>
                    <a:pt x="45" y="7"/>
                    <a:pt x="45" y="7"/>
                    <a:pt x="45" y="7"/>
                  </a:cubicBezTo>
                  <a:cubicBezTo>
                    <a:pt x="23" y="12"/>
                    <a:pt x="8" y="32"/>
                    <a:pt x="8" y="54"/>
                  </a:cubicBezTo>
                  <a:cubicBezTo>
                    <a:pt x="8" y="80"/>
                    <a:pt x="30" y="102"/>
                    <a:pt x="56" y="102"/>
                  </a:cubicBezTo>
                  <a:cubicBezTo>
                    <a:pt x="82" y="102"/>
                    <a:pt x="104" y="80"/>
                    <a:pt x="104" y="54"/>
                  </a:cubicBezTo>
                  <a:cubicBezTo>
                    <a:pt x="104" y="32"/>
                    <a:pt x="89" y="12"/>
                    <a:pt x="67" y="7"/>
                  </a:cubicBezTo>
                  <a:cubicBezTo>
                    <a:pt x="69" y="0"/>
                    <a:pt x="69" y="0"/>
                    <a:pt x="69" y="0"/>
                  </a:cubicBezTo>
                  <a:cubicBezTo>
                    <a:pt x="94" y="5"/>
                    <a:pt x="112" y="28"/>
                    <a:pt x="112" y="54"/>
                  </a:cubicBezTo>
                  <a:cubicBezTo>
                    <a:pt x="112" y="85"/>
                    <a:pt x="87" y="110"/>
                    <a:pt x="56" y="110"/>
                  </a:cubicBezTo>
                </a:path>
              </a:pathLst>
            </a:custGeom>
            <a:grpFill/>
            <a:ln>
              <a:noFill/>
            </a:ln>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03154"/>
                </a:solidFill>
                <a:effectLst/>
                <a:uLnTx/>
                <a:uFillTx/>
                <a:latin typeface="Century Gothic"/>
                <a:ea typeface="微软雅黑" panose="020B0503020204020204" pitchFamily="34" charset="-122"/>
                <a:cs typeface="+mn-cs"/>
              </a:endParaRPr>
            </a:p>
          </p:txBody>
        </p:sp>
        <p:sp>
          <p:nvSpPr>
            <p:cNvPr id="35" name="Rectangle 17"/>
            <p:cNvSpPr>
              <a:spLocks noChangeArrowheads="1"/>
            </p:cNvSpPr>
            <p:nvPr/>
          </p:nvSpPr>
          <p:spPr bwMode="auto">
            <a:xfrm>
              <a:off x="14740706" y="5235576"/>
              <a:ext cx="30163" cy="90488"/>
            </a:xfrm>
            <a:prstGeom prst="rect">
              <a:avLst/>
            </a:prstGeom>
            <a:grpFill/>
            <a:ln>
              <a:noFill/>
            </a:ln>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03154"/>
                </a:solidFill>
                <a:effectLst/>
                <a:uLnTx/>
                <a:uFillTx/>
                <a:latin typeface="Century Gothic"/>
                <a:ea typeface="微软雅黑" panose="020B0503020204020204" pitchFamily="34" charset="-122"/>
                <a:cs typeface="+mn-cs"/>
              </a:endParaRPr>
            </a:p>
          </p:txBody>
        </p:sp>
        <p:sp>
          <p:nvSpPr>
            <p:cNvPr id="36" name="Rectangle 18"/>
            <p:cNvSpPr>
              <a:spLocks noChangeArrowheads="1"/>
            </p:cNvSpPr>
            <p:nvPr/>
          </p:nvSpPr>
          <p:spPr bwMode="auto">
            <a:xfrm>
              <a:off x="14710543" y="5235576"/>
              <a:ext cx="90488" cy="30163"/>
            </a:xfrm>
            <a:prstGeom prst="rect">
              <a:avLst/>
            </a:prstGeom>
            <a:grpFill/>
            <a:ln>
              <a:noFill/>
            </a:ln>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03154"/>
                </a:solidFill>
                <a:effectLst/>
                <a:uLnTx/>
                <a:uFillTx/>
                <a:latin typeface="Century Gothic"/>
                <a:ea typeface="微软雅黑" panose="020B0503020204020204" pitchFamily="34" charset="-122"/>
                <a:cs typeface="+mn-cs"/>
              </a:endParaRPr>
            </a:p>
          </p:txBody>
        </p:sp>
        <p:sp>
          <p:nvSpPr>
            <p:cNvPr id="37" name="Freeform 19"/>
            <p:cNvSpPr>
              <a:spLocks/>
            </p:cNvSpPr>
            <p:nvPr/>
          </p:nvSpPr>
          <p:spPr bwMode="auto">
            <a:xfrm>
              <a:off x="14658156" y="5486401"/>
              <a:ext cx="115888" cy="117475"/>
            </a:xfrm>
            <a:custGeom>
              <a:avLst/>
              <a:gdLst>
                <a:gd name="T0" fmla="*/ 0 w 73"/>
                <a:gd name="T1" fmla="*/ 74 h 74"/>
                <a:gd name="T2" fmla="*/ 23 w 73"/>
                <a:gd name="T3" fmla="*/ 0 h 74"/>
                <a:gd name="T4" fmla="*/ 42 w 73"/>
                <a:gd name="T5" fmla="*/ 5 h 74"/>
                <a:gd name="T6" fmla="*/ 28 w 73"/>
                <a:gd name="T7" fmla="*/ 45 h 74"/>
                <a:gd name="T8" fmla="*/ 68 w 73"/>
                <a:gd name="T9" fmla="*/ 31 h 74"/>
                <a:gd name="T10" fmla="*/ 73 w 73"/>
                <a:gd name="T11" fmla="*/ 50 h 74"/>
                <a:gd name="T12" fmla="*/ 0 w 73"/>
                <a:gd name="T13" fmla="*/ 74 h 74"/>
              </a:gdLst>
              <a:ahLst/>
              <a:cxnLst>
                <a:cxn ang="0">
                  <a:pos x="T0" y="T1"/>
                </a:cxn>
                <a:cxn ang="0">
                  <a:pos x="T2" y="T3"/>
                </a:cxn>
                <a:cxn ang="0">
                  <a:pos x="T4" y="T5"/>
                </a:cxn>
                <a:cxn ang="0">
                  <a:pos x="T6" y="T7"/>
                </a:cxn>
                <a:cxn ang="0">
                  <a:pos x="T8" y="T9"/>
                </a:cxn>
                <a:cxn ang="0">
                  <a:pos x="T10" y="T11"/>
                </a:cxn>
                <a:cxn ang="0">
                  <a:pos x="T12" y="T13"/>
                </a:cxn>
              </a:cxnLst>
              <a:rect l="0" t="0" r="r" b="b"/>
              <a:pathLst>
                <a:path w="73" h="74">
                  <a:moveTo>
                    <a:pt x="0" y="74"/>
                  </a:moveTo>
                  <a:lnTo>
                    <a:pt x="23" y="0"/>
                  </a:lnTo>
                  <a:lnTo>
                    <a:pt x="42" y="5"/>
                  </a:lnTo>
                  <a:lnTo>
                    <a:pt x="28" y="45"/>
                  </a:lnTo>
                  <a:lnTo>
                    <a:pt x="68" y="31"/>
                  </a:lnTo>
                  <a:lnTo>
                    <a:pt x="73" y="50"/>
                  </a:lnTo>
                  <a:lnTo>
                    <a:pt x="0" y="74"/>
                  </a:lnTo>
                  <a:close/>
                </a:path>
              </a:pathLst>
            </a:custGeom>
            <a:grpFill/>
            <a:ln>
              <a:noFill/>
            </a:ln>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03154"/>
                </a:solidFill>
                <a:effectLst/>
                <a:uLnTx/>
                <a:uFillTx/>
                <a:latin typeface="Century Gothic"/>
                <a:ea typeface="微软雅黑" panose="020B0503020204020204" pitchFamily="34" charset="-122"/>
                <a:cs typeface="+mn-cs"/>
              </a:endParaRPr>
            </a:p>
          </p:txBody>
        </p:sp>
        <p:sp>
          <p:nvSpPr>
            <p:cNvPr id="38" name="Freeform 20"/>
            <p:cNvSpPr>
              <a:spLocks/>
            </p:cNvSpPr>
            <p:nvPr/>
          </p:nvSpPr>
          <p:spPr bwMode="auto">
            <a:xfrm>
              <a:off x="14735943" y="5408613"/>
              <a:ext cx="117475" cy="115888"/>
            </a:xfrm>
            <a:custGeom>
              <a:avLst/>
              <a:gdLst>
                <a:gd name="T0" fmla="*/ 50 w 74"/>
                <a:gd name="T1" fmla="*/ 73 h 73"/>
                <a:gd name="T2" fmla="*/ 31 w 74"/>
                <a:gd name="T3" fmla="*/ 68 h 73"/>
                <a:gd name="T4" fmla="*/ 45 w 74"/>
                <a:gd name="T5" fmla="*/ 28 h 73"/>
                <a:gd name="T6" fmla="*/ 5 w 74"/>
                <a:gd name="T7" fmla="*/ 42 h 73"/>
                <a:gd name="T8" fmla="*/ 0 w 74"/>
                <a:gd name="T9" fmla="*/ 23 h 73"/>
                <a:gd name="T10" fmla="*/ 74 w 74"/>
                <a:gd name="T11" fmla="*/ 0 h 73"/>
                <a:gd name="T12" fmla="*/ 50 w 7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74" h="73">
                  <a:moveTo>
                    <a:pt x="50" y="73"/>
                  </a:moveTo>
                  <a:lnTo>
                    <a:pt x="31" y="68"/>
                  </a:lnTo>
                  <a:lnTo>
                    <a:pt x="45" y="28"/>
                  </a:lnTo>
                  <a:lnTo>
                    <a:pt x="5" y="42"/>
                  </a:lnTo>
                  <a:lnTo>
                    <a:pt x="0" y="23"/>
                  </a:lnTo>
                  <a:lnTo>
                    <a:pt x="74" y="0"/>
                  </a:lnTo>
                  <a:lnTo>
                    <a:pt x="50" y="73"/>
                  </a:lnTo>
                  <a:close/>
                </a:path>
              </a:pathLst>
            </a:custGeom>
            <a:grpFill/>
            <a:ln>
              <a:noFill/>
            </a:ln>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03154"/>
                </a:solidFill>
                <a:effectLst/>
                <a:uLnTx/>
                <a:uFillTx/>
                <a:latin typeface="Century Gothic"/>
                <a:ea typeface="微软雅黑" panose="020B0503020204020204" pitchFamily="34" charset="-122"/>
                <a:cs typeface="+mn-cs"/>
              </a:endParaRPr>
            </a:p>
          </p:txBody>
        </p:sp>
      </p:grpSp>
      <p:sp>
        <p:nvSpPr>
          <p:cNvPr id="40" name="文本框 39"/>
          <p:cNvSpPr txBox="1"/>
          <p:nvPr/>
        </p:nvSpPr>
        <p:spPr>
          <a:xfrm>
            <a:off x="430105" y="1289051"/>
            <a:ext cx="7815370" cy="276999"/>
          </a:xfrm>
          <a:prstGeom prst="rect">
            <a:avLst/>
          </a:prstGeom>
          <a:noFill/>
        </p:spPr>
        <p:txBody>
          <a:bodyPr wrap="square" rtlCol="0">
            <a:spAutoFit/>
          </a:bodyPr>
          <a:lstStyle/>
          <a:p>
            <a:pPr marL="171450" lvl="0" indent="-171450">
              <a:buFont typeface="Wingdings" panose="05000000000000000000" pitchFamily="2" charset="2"/>
              <a:buChar char="Ø"/>
            </a:pPr>
            <a:r>
              <a:rPr lang="zh-CN" altLang="en-US" sz="1200" dirty="0">
                <a:solidFill>
                  <a:srgbClr val="212121"/>
                </a:solidFill>
                <a:latin typeface="微软雅黑" panose="020B0503020204020204" pitchFamily="34" charset="-122"/>
                <a:ea typeface="微软雅黑" panose="020B0503020204020204" pitchFamily="34" charset="-122"/>
              </a:rPr>
              <a:t>为什么引入能量</a:t>
            </a:r>
            <a:r>
              <a:rPr lang="zh-CN" altLang="en-US" sz="1200" dirty="0" smtClean="0">
                <a:solidFill>
                  <a:srgbClr val="212121"/>
                </a:solidFill>
                <a:latin typeface="微软雅黑" panose="020B0503020204020204" pitchFamily="34" charset="-122"/>
                <a:ea typeface="微软雅黑" panose="020B0503020204020204" pitchFamily="34" charset="-122"/>
              </a:rPr>
              <a:t>模型</a:t>
            </a:r>
            <a:endParaRPr lang="zh-CN" altLang="en-US" sz="1200" dirty="0">
              <a:solidFill>
                <a:srgbClr val="212121"/>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492846" y="2704885"/>
            <a:ext cx="2452276" cy="646331"/>
          </a:xfrm>
          <a:prstGeom prst="rect">
            <a:avLst/>
          </a:prstGeom>
          <a:noFill/>
        </p:spPr>
        <p:txBody>
          <a:bodyPr wrap="square" rtlCol="0">
            <a:spAutoFit/>
          </a:body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对于一组输入数据来说，如果不知道它符合什么分布，那么便无法写出似然函数，非常难以学习。</a:t>
            </a:r>
          </a:p>
        </p:txBody>
      </p:sp>
      <p:sp>
        <p:nvSpPr>
          <p:cNvPr id="44" name="文本框 43"/>
          <p:cNvSpPr txBox="1"/>
          <p:nvPr/>
        </p:nvSpPr>
        <p:spPr>
          <a:xfrm>
            <a:off x="3175000" y="2719172"/>
            <a:ext cx="2597150" cy="830997"/>
          </a:xfrm>
          <a:prstGeom prst="rect">
            <a:avLst/>
          </a:prstGeom>
          <a:noFill/>
        </p:spPr>
        <p:txBody>
          <a:bodyPr wrap="square" rtlCol="0">
            <a:spAutoFit/>
          </a:bodyPr>
          <a:lstStyle/>
          <a:p>
            <a:pPr lvl="0" algn="just"/>
            <a:r>
              <a:rPr lang="zh-CN" altLang="en-US" sz="1200" dirty="0">
                <a:solidFill>
                  <a:schemeClr val="bg1"/>
                </a:solidFill>
                <a:latin typeface="微软雅黑" panose="020B0503020204020204" pitchFamily="34" charset="-122"/>
                <a:ea typeface="微软雅黑" panose="020B0503020204020204" pitchFamily="34" charset="-122"/>
              </a:rPr>
              <a:t>统计力学的结论表明，任何概率分布都可以转变成基于能量的模型，而且</a:t>
            </a:r>
            <a:r>
              <a:rPr lang="zh-CN" altLang="en-US" sz="1200" dirty="0" smtClean="0">
                <a:solidFill>
                  <a:schemeClr val="bg1"/>
                </a:solidFill>
                <a:latin typeface="微软雅黑" panose="020B0503020204020204" pitchFamily="34" charset="-122"/>
                <a:ea typeface="微软雅黑" panose="020B0503020204020204" pitchFamily="34" charset="-122"/>
              </a:rPr>
              <a:t>很多分布</a:t>
            </a:r>
            <a:r>
              <a:rPr lang="zh-CN" altLang="en-US" sz="1200" dirty="0">
                <a:solidFill>
                  <a:schemeClr val="bg1"/>
                </a:solidFill>
                <a:latin typeface="微软雅黑" panose="020B0503020204020204" pitchFamily="34" charset="-122"/>
                <a:ea typeface="微软雅黑" panose="020B0503020204020204" pitchFamily="34" charset="-122"/>
              </a:rPr>
              <a:t>都可以利用能量模型</a:t>
            </a:r>
            <a:r>
              <a:rPr lang="zh-CN" altLang="en-US" sz="1200" dirty="0" smtClean="0">
                <a:solidFill>
                  <a:schemeClr val="bg1"/>
                </a:solidFill>
                <a:latin typeface="微软雅黑" panose="020B0503020204020204" pitchFamily="34" charset="-122"/>
                <a:ea typeface="微软雅黑" panose="020B0503020204020204" pitchFamily="34" charset="-122"/>
              </a:rPr>
              <a:t>的性质</a:t>
            </a:r>
            <a:r>
              <a:rPr lang="zh-CN" altLang="en-US" sz="1200" dirty="0">
                <a:solidFill>
                  <a:schemeClr val="bg1"/>
                </a:solidFill>
                <a:latin typeface="微软雅黑" panose="020B0503020204020204" pitchFamily="34" charset="-122"/>
                <a:ea typeface="微软雅黑" panose="020B0503020204020204" pitchFamily="34" charset="-122"/>
              </a:rPr>
              <a:t>和</a:t>
            </a:r>
            <a:r>
              <a:rPr lang="zh-CN" altLang="en-US" sz="1200" dirty="0" smtClean="0">
                <a:solidFill>
                  <a:schemeClr val="bg1"/>
                </a:solidFill>
                <a:latin typeface="微软雅黑" panose="020B0503020204020204" pitchFamily="34" charset="-122"/>
                <a:ea typeface="微软雅黑" panose="020B0503020204020204" pitchFamily="34" charset="-122"/>
              </a:rPr>
              <a:t>学习过程。</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6062663" y="2694800"/>
            <a:ext cx="2597150" cy="1015663"/>
          </a:xfrm>
          <a:prstGeom prst="rect">
            <a:avLst/>
          </a:prstGeom>
          <a:noFill/>
        </p:spPr>
        <p:txBody>
          <a:bodyPr wrap="square" rtlCol="0">
            <a:spAutoFit/>
          </a:bodyPr>
          <a:lstStyle/>
          <a:p>
            <a:pPr lvl="0" algn="just"/>
            <a:r>
              <a:rPr lang="zh-CN" altLang="en-US" sz="1200" dirty="0" smtClean="0">
                <a:solidFill>
                  <a:schemeClr val="bg1"/>
                </a:solidFill>
                <a:latin typeface="微软雅黑" panose="020B0503020204020204" pitchFamily="34" charset="-122"/>
                <a:ea typeface="微软雅黑" panose="020B0503020204020204" pitchFamily="34" charset="-122"/>
              </a:rPr>
              <a:t>能量</a:t>
            </a:r>
            <a:r>
              <a:rPr lang="zh-CN" altLang="en-US" sz="1200" dirty="0">
                <a:solidFill>
                  <a:schemeClr val="bg1"/>
                </a:solidFill>
                <a:latin typeface="微软雅黑" panose="020B0503020204020204" pitchFamily="34" charset="-122"/>
                <a:ea typeface="微软雅黑" panose="020B0503020204020204" pitchFamily="34" charset="-122"/>
              </a:rPr>
              <a:t>模型主要扮演着两个作用</a:t>
            </a:r>
            <a:r>
              <a:rPr lang="zh-CN" altLang="en-US" sz="1200" dirty="0" smtClean="0">
                <a:solidFill>
                  <a:schemeClr val="bg1"/>
                </a:solidFill>
                <a:latin typeface="微软雅黑" panose="020B0503020204020204" pitchFamily="34" charset="-122"/>
                <a:ea typeface="微软雅黑" panose="020B0503020204020204" pitchFamily="34" charset="-122"/>
              </a:rPr>
              <a:t>：</a:t>
            </a:r>
            <a:r>
              <a:rPr lang="en-US" altLang="zh-CN" sz="1200" dirty="0" smtClean="0">
                <a:solidFill>
                  <a:schemeClr val="bg1"/>
                </a:solidFill>
                <a:latin typeface="微软雅黑" panose="020B0503020204020204" pitchFamily="34" charset="-122"/>
                <a:ea typeface="微软雅黑" panose="020B0503020204020204" pitchFamily="34" charset="-122"/>
              </a:rPr>
              <a:t>1) </a:t>
            </a:r>
            <a:r>
              <a:rPr lang="zh-CN" altLang="en-US" sz="1200" dirty="0" smtClean="0">
                <a:solidFill>
                  <a:schemeClr val="bg1"/>
                </a:solidFill>
                <a:latin typeface="微软雅黑" panose="020B0503020204020204" pitchFamily="34" charset="-122"/>
                <a:ea typeface="微软雅黑" panose="020B0503020204020204" pitchFamily="34" charset="-122"/>
              </a:rPr>
              <a:t>全局</a:t>
            </a:r>
            <a:r>
              <a:rPr lang="zh-CN" altLang="en-US" sz="1200" dirty="0">
                <a:solidFill>
                  <a:schemeClr val="bg1"/>
                </a:solidFill>
                <a:latin typeface="微软雅黑" panose="020B0503020204020204" pitchFamily="34" charset="-122"/>
                <a:ea typeface="微软雅黑" panose="020B0503020204020204" pitchFamily="34" charset="-122"/>
              </a:rPr>
              <a:t>解的</a:t>
            </a:r>
            <a:r>
              <a:rPr lang="zh-CN" altLang="en-US" sz="1200" dirty="0" smtClean="0">
                <a:solidFill>
                  <a:schemeClr val="bg1"/>
                </a:solidFill>
                <a:latin typeface="微软雅黑" panose="020B0503020204020204" pitchFamily="34" charset="-122"/>
                <a:ea typeface="微软雅黑" panose="020B0503020204020204" pitchFamily="34" charset="-122"/>
              </a:rPr>
              <a:t>度量</a:t>
            </a:r>
            <a:r>
              <a:rPr lang="en-US" altLang="zh-CN" sz="1200" dirty="0" smtClean="0">
                <a:solidFill>
                  <a:schemeClr val="bg1"/>
                </a:solidFill>
                <a:latin typeface="微软雅黑" panose="020B0503020204020204" pitchFamily="34" charset="-122"/>
                <a:ea typeface="微软雅黑" panose="020B0503020204020204" pitchFamily="34" charset="-122"/>
              </a:rPr>
              <a:t>(</a:t>
            </a:r>
            <a:r>
              <a:rPr lang="zh-CN" altLang="en-US" sz="1200" dirty="0" smtClean="0">
                <a:solidFill>
                  <a:schemeClr val="bg1"/>
                </a:solidFill>
                <a:latin typeface="微软雅黑" panose="020B0503020204020204" pitchFamily="34" charset="-122"/>
                <a:ea typeface="微软雅黑" panose="020B0503020204020204" pitchFamily="34" charset="-122"/>
              </a:rPr>
              <a:t>目标函数</a:t>
            </a:r>
            <a:r>
              <a:rPr lang="en-US" altLang="zh-CN" sz="1200" dirty="0" smtClean="0">
                <a:solidFill>
                  <a:schemeClr val="bg1"/>
                </a:solidFill>
                <a:latin typeface="微软雅黑" panose="020B0503020204020204" pitchFamily="34" charset="-122"/>
                <a:ea typeface="微软雅黑" panose="020B0503020204020204" pitchFamily="34" charset="-122"/>
              </a:rPr>
              <a:t>)</a:t>
            </a:r>
            <a:r>
              <a:rPr lang="zh-CN" altLang="en-US" sz="1200" dirty="0" smtClean="0">
                <a:solidFill>
                  <a:schemeClr val="bg1"/>
                </a:solidFill>
                <a:latin typeface="微软雅黑" panose="020B0503020204020204" pitchFamily="34" charset="-122"/>
                <a:ea typeface="微软雅黑" panose="020B0503020204020204" pitchFamily="34" charset="-122"/>
              </a:rPr>
              <a:t>；</a:t>
            </a:r>
            <a:r>
              <a:rPr lang="en-US" altLang="zh-CN" sz="1200" dirty="0" smtClean="0">
                <a:solidFill>
                  <a:schemeClr val="bg1"/>
                </a:solidFill>
                <a:latin typeface="微软雅黑" panose="020B0503020204020204" pitchFamily="34" charset="-122"/>
                <a:ea typeface="微软雅黑" panose="020B0503020204020204" pitchFamily="34" charset="-122"/>
              </a:rPr>
              <a:t>2) </a:t>
            </a:r>
            <a:r>
              <a:rPr lang="zh-CN" altLang="en-US" sz="1200" dirty="0" smtClean="0">
                <a:solidFill>
                  <a:schemeClr val="bg1"/>
                </a:solidFill>
                <a:latin typeface="微软雅黑" panose="020B0503020204020204" pitchFamily="34" charset="-122"/>
                <a:ea typeface="微软雅黑" panose="020B0503020204020204" pitchFamily="34" charset="-122"/>
              </a:rPr>
              <a:t>能量</a:t>
            </a:r>
            <a:r>
              <a:rPr lang="zh-CN" altLang="en-US" sz="1200" dirty="0">
                <a:solidFill>
                  <a:schemeClr val="bg1"/>
                </a:solidFill>
                <a:latin typeface="微软雅黑" panose="020B0503020204020204" pitchFamily="34" charset="-122"/>
                <a:ea typeface="微软雅黑" panose="020B0503020204020204" pitchFamily="34" charset="-122"/>
              </a:rPr>
              <a:t>最小</a:t>
            </a:r>
            <a:r>
              <a:rPr lang="zh-CN" altLang="en-US" sz="1200" dirty="0" smtClean="0">
                <a:solidFill>
                  <a:schemeClr val="bg1"/>
                </a:solidFill>
                <a:latin typeface="微软雅黑" panose="020B0503020204020204" pitchFamily="34" charset="-122"/>
                <a:ea typeface="微软雅黑" panose="020B0503020204020204" pitchFamily="34" charset="-122"/>
              </a:rPr>
              <a:t>时各变量对应的状态</a:t>
            </a:r>
            <a:r>
              <a:rPr lang="en-US" altLang="zh-CN" sz="1200" dirty="0" smtClean="0">
                <a:solidFill>
                  <a:schemeClr val="bg1"/>
                </a:solidFill>
                <a:latin typeface="微软雅黑" panose="020B0503020204020204" pitchFamily="34" charset="-122"/>
                <a:ea typeface="微软雅黑" panose="020B0503020204020204" pitchFamily="34" charset="-122"/>
              </a:rPr>
              <a:t>(</a:t>
            </a:r>
            <a:r>
              <a:rPr lang="zh-CN" altLang="en-US" sz="1200" dirty="0" smtClean="0">
                <a:solidFill>
                  <a:schemeClr val="bg1"/>
                </a:solidFill>
                <a:latin typeface="微软雅黑" panose="020B0503020204020204" pitchFamily="34" charset="-122"/>
                <a:ea typeface="微软雅黑" panose="020B0503020204020204" pitchFamily="34" charset="-122"/>
              </a:rPr>
              <a:t>目标解</a:t>
            </a:r>
            <a:r>
              <a:rPr lang="en-US" altLang="zh-CN" sz="1200" dirty="0" smtClean="0">
                <a:solidFill>
                  <a:schemeClr val="bg1"/>
                </a:solidFill>
                <a:latin typeface="微软雅黑" panose="020B0503020204020204" pitchFamily="34" charset="-122"/>
                <a:ea typeface="微软雅黑" panose="020B0503020204020204" pitchFamily="34" charset="-122"/>
              </a:rPr>
              <a:t>)</a:t>
            </a:r>
            <a:r>
              <a:rPr lang="zh-CN" altLang="en-US" sz="1200" dirty="0" smtClean="0">
                <a:solidFill>
                  <a:schemeClr val="bg1"/>
                </a:solidFill>
                <a:latin typeface="微软雅黑" panose="020B0503020204020204" pitchFamily="34" charset="-122"/>
                <a:ea typeface="微软雅黑" panose="020B0503020204020204" pitchFamily="34" charset="-122"/>
              </a:rPr>
              <a:t>。能量</a:t>
            </a:r>
            <a:r>
              <a:rPr lang="zh-CN" altLang="en-US" sz="1200" dirty="0">
                <a:solidFill>
                  <a:schemeClr val="bg1"/>
                </a:solidFill>
                <a:latin typeface="微软雅黑" panose="020B0503020204020204" pitchFamily="34" charset="-122"/>
                <a:ea typeface="微软雅黑" panose="020B0503020204020204" pitchFamily="34" charset="-122"/>
              </a:rPr>
              <a:t>模型能为无监督学习方法提供两个</a:t>
            </a:r>
            <a:r>
              <a:rPr lang="zh-CN" altLang="en-US" sz="1200" dirty="0" smtClean="0">
                <a:solidFill>
                  <a:schemeClr val="bg1"/>
                </a:solidFill>
                <a:latin typeface="微软雅黑" panose="020B0503020204020204" pitchFamily="34" charset="-122"/>
                <a:ea typeface="微软雅黑" panose="020B0503020204020204" pitchFamily="34" charset="-122"/>
              </a:rPr>
              <a:t>东西</a:t>
            </a:r>
            <a:r>
              <a:rPr lang="zh-CN" altLang="en-US" sz="1200" dirty="0">
                <a:solidFill>
                  <a:schemeClr val="bg1"/>
                </a:solidFill>
                <a:latin typeface="微软雅黑" panose="020B0503020204020204" pitchFamily="34" charset="-122"/>
                <a:ea typeface="微软雅黑" panose="020B0503020204020204" pitchFamily="34" charset="-122"/>
              </a:rPr>
              <a:t>：</a:t>
            </a:r>
            <a:r>
              <a:rPr lang="zh-CN" altLang="en-US" sz="1200" dirty="0" smtClean="0">
                <a:solidFill>
                  <a:schemeClr val="accent1"/>
                </a:solidFill>
                <a:latin typeface="微软雅黑" panose="020B0503020204020204" pitchFamily="34" charset="-122"/>
                <a:ea typeface="微软雅黑" panose="020B0503020204020204" pitchFamily="34" charset="-122"/>
              </a:rPr>
              <a:t>目标函数</a:t>
            </a:r>
            <a:r>
              <a:rPr lang="zh-CN" altLang="en-US" sz="1200" dirty="0" smtClean="0">
                <a:solidFill>
                  <a:schemeClr val="bg1"/>
                </a:solidFill>
                <a:latin typeface="微软雅黑" panose="020B0503020204020204" pitchFamily="34" charset="-122"/>
                <a:ea typeface="微软雅黑" panose="020B0503020204020204" pitchFamily="34" charset="-122"/>
              </a:rPr>
              <a:t>和</a:t>
            </a:r>
            <a:r>
              <a:rPr lang="zh-CN" altLang="en-US" sz="1200" dirty="0" smtClean="0">
                <a:solidFill>
                  <a:schemeClr val="accent1"/>
                </a:solidFill>
                <a:latin typeface="微软雅黑" panose="020B0503020204020204" pitchFamily="34" charset="-122"/>
                <a:ea typeface="微软雅黑" panose="020B0503020204020204" pitchFamily="34" charset="-122"/>
              </a:rPr>
              <a:t>目标</a:t>
            </a:r>
            <a:r>
              <a:rPr lang="zh-CN" altLang="en-US" sz="1200" dirty="0">
                <a:solidFill>
                  <a:schemeClr val="accent1"/>
                </a:solidFill>
                <a:latin typeface="微软雅黑" panose="020B0503020204020204" pitchFamily="34" charset="-122"/>
                <a:ea typeface="微软雅黑" panose="020B0503020204020204" pitchFamily="34" charset="-122"/>
              </a:rPr>
              <a:t>解</a:t>
            </a:r>
            <a:r>
              <a:rPr lang="zh-CN" altLang="en-US" sz="1200" dirty="0">
                <a:solidFill>
                  <a:schemeClr val="bg1"/>
                </a:solidFill>
                <a:latin typeface="微软雅黑" panose="020B0503020204020204" pitchFamily="34" charset="-122"/>
                <a:ea typeface="微软雅黑" panose="020B0503020204020204" pitchFamily="34" charset="-122"/>
              </a:rPr>
              <a:t>。</a:t>
            </a:r>
          </a:p>
        </p:txBody>
      </p:sp>
      <p:sp>
        <p:nvSpPr>
          <p:cNvPr id="48" name="文本框 83"/>
          <p:cNvSpPr txBox="1">
            <a:spLocks noChangeArrowheads="1"/>
          </p:cNvSpPr>
          <p:nvPr/>
        </p:nvSpPr>
        <p:spPr bwMode="auto">
          <a:xfrm>
            <a:off x="624735" y="295208"/>
            <a:ext cx="1210588" cy="400110"/>
          </a:xfrm>
          <a:prstGeom prst="rect">
            <a:avLst/>
          </a:prstGeom>
          <a:noFill/>
          <a:ln w="9525">
            <a:noFill/>
            <a:miter lim="800000"/>
            <a:headEnd/>
            <a:tailEnd/>
          </a:ln>
        </p:spPr>
        <p:txBody>
          <a:bodyPr wrap="none">
            <a:spAutoFit/>
          </a:bodyPr>
          <a:lstStyle/>
          <a:p>
            <a:r>
              <a:rPr lang="zh-CN" altLang="en-US" sz="2000" dirty="0" smtClean="0">
                <a:solidFill>
                  <a:srgbClr val="FFFFFF"/>
                </a:solidFill>
                <a:latin typeface="Century Gothic"/>
                <a:ea typeface="微软雅黑" pitchFamily="34" charset="-122"/>
              </a:rPr>
              <a:t>能量模型</a:t>
            </a:r>
            <a:endParaRPr lang="zh-CN" altLang="en-US" sz="2000" dirty="0">
              <a:solidFill>
                <a:srgbClr val="FFFFFF"/>
              </a:solidFill>
              <a:latin typeface="Century Gothic"/>
              <a:ea typeface="微软雅黑" pitchFamily="34" charset="-122"/>
            </a:endParaRPr>
          </a:p>
        </p:txBody>
      </p:sp>
      <p:sp>
        <p:nvSpPr>
          <p:cNvPr id="49" name="文本框 48"/>
          <p:cNvSpPr txBox="1"/>
          <p:nvPr/>
        </p:nvSpPr>
        <p:spPr>
          <a:xfrm>
            <a:off x="2504110" y="3927649"/>
            <a:ext cx="4242765" cy="276999"/>
          </a:xfrm>
          <a:prstGeom prst="rect">
            <a:avLst/>
          </a:prstGeom>
          <a:noFill/>
        </p:spPr>
        <p:txBody>
          <a:bodyPr wrap="square" rtlCol="0">
            <a:spAutoFit/>
          </a:bodyPr>
          <a:lstStyle/>
          <a:p>
            <a:pPr lvl="0" algn="just"/>
            <a:r>
              <a:rPr lang="zh-CN" altLang="en-US" sz="1200" dirty="0">
                <a:solidFill>
                  <a:schemeClr val="accent1"/>
                </a:solidFill>
                <a:latin typeface="微软雅黑" panose="020B0503020204020204" pitchFamily="34" charset="-122"/>
                <a:ea typeface="微软雅黑" panose="020B0503020204020204" pitchFamily="34" charset="-122"/>
              </a:rPr>
              <a:t>使用能量模型使得学习一个数据的分布变得容易</a:t>
            </a:r>
            <a:r>
              <a:rPr lang="zh-CN" altLang="en-US" sz="1200" dirty="0" smtClean="0">
                <a:solidFill>
                  <a:schemeClr val="accent1"/>
                </a:solidFill>
                <a:latin typeface="微软雅黑" panose="020B0503020204020204" pitchFamily="34" charset="-122"/>
                <a:ea typeface="微软雅黑" panose="020B0503020204020204" pitchFamily="34" charset="-122"/>
              </a:rPr>
              <a:t>可行。</a:t>
            </a:r>
            <a:endParaRPr kumimoji="0" lang="zh-CN" altLang="en-US" sz="1200" b="0" i="0" u="none" strike="noStrike" kern="1200" cap="none" spc="0" normalizeH="0" baseline="0" noProof="0" dirty="0" smtClean="0">
              <a:ln>
                <a:noFill/>
              </a:ln>
              <a:solidFill>
                <a:schemeClr val="accent1"/>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12814181"/>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sp>
        <p:nvSpPr>
          <p:cNvPr id="7" name="文本框 6"/>
          <p:cNvSpPr txBox="1"/>
          <p:nvPr/>
        </p:nvSpPr>
        <p:spPr>
          <a:xfrm>
            <a:off x="503131" y="1539081"/>
            <a:ext cx="3674300" cy="46166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玻尔兹曼机</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(Boltzmann Machine)</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是由随机神经元组成的二值随机机器。</a:t>
            </a:r>
            <a:endPar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mn-cs"/>
            </a:endParaRPr>
          </a:p>
        </p:txBody>
      </p:sp>
      <p:sp>
        <p:nvSpPr>
          <p:cNvPr id="66" name="文本框 65"/>
          <p:cNvSpPr txBox="1"/>
          <p:nvPr/>
        </p:nvSpPr>
        <p:spPr>
          <a:xfrm>
            <a:off x="503130" y="2246018"/>
            <a:ext cx="4590788" cy="276999"/>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可见神经元和隐藏神经元的</a:t>
            </a:r>
            <a:r>
              <a:rPr lang="zh-CN" altLang="en-US" sz="1200" dirty="0">
                <a:solidFill>
                  <a:srgbClr val="212121"/>
                </a:solidFill>
                <a:latin typeface="微软雅黑" panose="020B0503020204020204" pitchFamily="34" charset="-122"/>
                <a:ea typeface="微软雅黑" panose="020B0503020204020204" pitchFamily="34" charset="-122"/>
              </a:rPr>
              <a:t>是</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对称的全连接。</a:t>
            </a:r>
            <a:endPar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mn-cs"/>
            </a:endParaRPr>
          </a:p>
        </p:txBody>
      </p:sp>
      <p:sp>
        <p:nvSpPr>
          <p:cNvPr id="68" name="文本框 67"/>
          <p:cNvSpPr txBox="1"/>
          <p:nvPr/>
        </p:nvSpPr>
        <p:spPr>
          <a:xfrm>
            <a:off x="503130" y="2779903"/>
            <a:ext cx="4590788" cy="46166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可见神经元被约束在输入所决定的特定状态；</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隐藏神经元自由运行，用来解释输入向量的这些约束</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规律、分布</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endParaRPr>
          </a:p>
        </p:txBody>
      </p:sp>
      <p:sp>
        <p:nvSpPr>
          <p:cNvPr id="69" name="文本框 68"/>
          <p:cNvSpPr txBox="1"/>
          <p:nvPr/>
        </p:nvSpPr>
        <p:spPr>
          <a:xfrm>
            <a:off x="503130" y="3439298"/>
            <a:ext cx="4590788" cy="46166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玻尔兹曼机学习的主要目的是</a:t>
            </a:r>
            <a:r>
              <a:rPr kumimoji="0" lang="zh-CN" altLang="en-US" sz="1200" b="0" i="0" u="none" strike="noStrike" kern="1200" cap="none" spc="0" normalizeH="0" baseline="0" noProof="0" dirty="0" smtClean="0">
                <a:ln>
                  <a:noFill/>
                </a:ln>
                <a:solidFill>
                  <a:schemeClr val="accent6">
                    <a:lumMod val="50000"/>
                  </a:schemeClr>
                </a:solidFill>
                <a:effectLst/>
                <a:uLnTx/>
                <a:uFillTx/>
                <a:latin typeface="微软雅黑" panose="020B0503020204020204" pitchFamily="34" charset="-122"/>
                <a:ea typeface="微软雅黑" panose="020B0503020204020204" pitchFamily="34" charset="-122"/>
                <a:cs typeface="+mn-cs"/>
              </a:rPr>
              <a:t>产生一个神经网络</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，并根据玻尔兹曼分布对输入向量进行正确的建模。</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8" name="对象 7"/>
          <p:cNvGraphicFramePr>
            <a:graphicFrameLocks noChangeAspect="1"/>
          </p:cNvGraphicFramePr>
          <p:nvPr>
            <p:extLst/>
          </p:nvPr>
        </p:nvGraphicFramePr>
        <p:xfrm>
          <a:off x="5190088" y="1634647"/>
          <a:ext cx="3420207" cy="2415054"/>
        </p:xfrm>
        <a:graphic>
          <a:graphicData uri="http://schemas.openxmlformats.org/presentationml/2006/ole">
            <mc:AlternateContent xmlns:mc="http://schemas.openxmlformats.org/markup-compatibility/2006">
              <mc:Choice xmlns:v="urn:schemas-microsoft-com:vml" Requires="v">
                <p:oleObj spid="_x0000_s2199" name="Visio" r:id="rId3" imgW="3634980" imgH="2567528" progId="Visio.Drawing.15">
                  <p:embed/>
                </p:oleObj>
              </mc:Choice>
              <mc:Fallback>
                <p:oleObj name="Visio" r:id="rId3" imgW="3634980" imgH="2567528" progId="Visio.Drawing.15">
                  <p:embed/>
                  <p:pic>
                    <p:nvPicPr>
                      <p:cNvPr id="8" name="对象 7"/>
                      <p:cNvPicPr/>
                      <p:nvPr/>
                    </p:nvPicPr>
                    <p:blipFill>
                      <a:blip r:embed="rId4"/>
                      <a:stretch>
                        <a:fillRect/>
                      </a:stretch>
                    </p:blipFill>
                    <p:spPr>
                      <a:xfrm>
                        <a:off x="5190088" y="1634647"/>
                        <a:ext cx="3420207" cy="2415054"/>
                      </a:xfrm>
                      <a:prstGeom prst="rect">
                        <a:avLst/>
                      </a:prstGeom>
                    </p:spPr>
                  </p:pic>
                </p:oleObj>
              </mc:Fallback>
            </mc:AlternateContent>
          </a:graphicData>
        </a:graphic>
      </p:graphicFrame>
      <p:sp>
        <p:nvSpPr>
          <p:cNvPr id="9" name="文本框 83"/>
          <p:cNvSpPr txBox="1">
            <a:spLocks noChangeArrowheads="1"/>
          </p:cNvSpPr>
          <p:nvPr/>
        </p:nvSpPr>
        <p:spPr bwMode="auto">
          <a:xfrm>
            <a:off x="624735" y="295208"/>
            <a:ext cx="1467068" cy="400110"/>
          </a:xfrm>
          <a:prstGeom prst="rect">
            <a:avLst/>
          </a:prstGeom>
          <a:noFill/>
          <a:ln w="9525">
            <a:noFill/>
            <a:miter lim="800000"/>
            <a:headEnd/>
            <a:tailEnd/>
          </a:ln>
        </p:spPr>
        <p:txBody>
          <a:bodyPr wrap="none">
            <a:spAutoFit/>
          </a:bodyPr>
          <a:lstStyle/>
          <a:p>
            <a:r>
              <a:rPr lang="zh-CN" altLang="en-US" sz="2000" dirty="0" smtClean="0">
                <a:solidFill>
                  <a:srgbClr val="FFFFFF"/>
                </a:solidFill>
                <a:latin typeface="Century Gothic"/>
                <a:ea typeface="微软雅黑" pitchFamily="34" charset="-122"/>
              </a:rPr>
              <a:t>玻尔兹曼机</a:t>
            </a:r>
            <a:endParaRPr lang="zh-CN" altLang="en-US" sz="2000" dirty="0">
              <a:solidFill>
                <a:srgbClr val="FFFFFF"/>
              </a:solidFill>
              <a:latin typeface="Century Gothic"/>
              <a:ea typeface="微软雅黑" pitchFamily="34" charset="-122"/>
            </a:endParaRPr>
          </a:p>
        </p:txBody>
      </p:sp>
    </p:spTree>
    <p:extLst>
      <p:ext uri="{BB962C8B-B14F-4D97-AF65-F5344CB8AC3E}">
        <p14:creationId xmlns:p14="http://schemas.microsoft.com/office/powerpoint/2010/main" val="3888584884"/>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sp>
        <p:nvSpPr>
          <p:cNvPr id="7" name="文本框 6"/>
          <p:cNvSpPr txBox="1"/>
          <p:nvPr/>
        </p:nvSpPr>
        <p:spPr>
          <a:xfrm>
            <a:off x="426930" y="1562368"/>
            <a:ext cx="4405419" cy="830997"/>
          </a:xfrm>
          <a:prstGeom prst="rect">
            <a:avLst/>
          </a:prstGeom>
          <a:noFill/>
        </p:spPr>
        <p:txBody>
          <a:bodyPr wrap="square" rtlCol="0">
            <a:spAutoFit/>
          </a:body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mn-cs"/>
              </a:rPr>
              <a:t>受限玻尔兹曼</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机</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(Restricted Boltzmann Machine, RBM)</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是玻尔兹曼</a:t>
            </a:r>
            <a:r>
              <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mn-cs"/>
              </a:rPr>
              <a:t>机的变体，但限定模型必须为</a:t>
            </a:r>
            <a:r>
              <a:rPr kumimoji="0" lang="zh-CN" altLang="en-US" sz="12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二分图</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。这</a:t>
            </a:r>
            <a:r>
              <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mn-cs"/>
              </a:rPr>
              <a:t>一限定</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使得</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RBM</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相比一般的</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BM</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更有可能使用高效</a:t>
            </a:r>
            <a:r>
              <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mn-cs"/>
              </a:rPr>
              <a:t>的训练</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算法，</a:t>
            </a:r>
            <a:r>
              <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mn-cs"/>
              </a:rPr>
              <a:t>特别是基于梯度的</a:t>
            </a:r>
            <a:r>
              <a:rPr kumimoji="0" lang="zh-CN" altLang="en-US" sz="1200" b="0" i="0" u="none" strike="noStrike" kern="1200" cap="none" spc="0" normalizeH="0" baseline="0" noProof="0" dirty="0" smtClean="0">
                <a:ln>
                  <a:noFill/>
                </a:ln>
                <a:solidFill>
                  <a:srgbClr val="7030A0"/>
                </a:solidFill>
                <a:effectLst/>
                <a:uLnTx/>
                <a:uFillTx/>
                <a:latin typeface="微软雅黑" panose="020B0503020204020204" pitchFamily="34" charset="-122"/>
                <a:ea typeface="微软雅黑" panose="020B0503020204020204" pitchFamily="34" charset="-122"/>
                <a:cs typeface="+mn-cs"/>
              </a:rPr>
              <a:t>对比散度</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(Contrastive </a:t>
            </a:r>
            <a:r>
              <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mn-cs"/>
              </a:rPr>
              <a:t>D</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ivergence)</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mn-cs"/>
              </a:rPr>
              <a:t>算法。</a:t>
            </a:r>
            <a:endPar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mn-cs"/>
            </a:endParaRPr>
          </a:p>
        </p:txBody>
      </p:sp>
      <p:sp>
        <p:nvSpPr>
          <p:cNvPr id="69" name="文本框 68"/>
          <p:cNvSpPr txBox="1"/>
          <p:nvPr/>
        </p:nvSpPr>
        <p:spPr>
          <a:xfrm>
            <a:off x="426931" y="2602049"/>
            <a:ext cx="4590788" cy="830997"/>
          </a:xfrm>
          <a:prstGeom prst="rect">
            <a:avLst/>
          </a:prstGeom>
          <a:noFill/>
        </p:spPr>
        <p:txBody>
          <a:bodyPr wrap="square" rtlCol="0">
            <a:spAutoFit/>
          </a:body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RBM</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有两层，一</a:t>
            </a:r>
            <a:r>
              <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层</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是可见层</a:t>
            </a:r>
            <a:r>
              <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，即输入数据</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层</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(v)</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；另一</a:t>
            </a:r>
            <a:r>
              <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层是隐藏层</a:t>
            </a:r>
            <a:r>
              <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(h)</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，层内部无连接。所有</a:t>
            </a:r>
            <a:r>
              <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的节点都是随机二值变量</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节点</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只能</a:t>
            </a:r>
            <a:r>
              <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取</a:t>
            </a:r>
            <a:r>
              <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0</a:t>
            </a:r>
            <a:r>
              <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或者</a:t>
            </a:r>
            <a:r>
              <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1</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值</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同时联合概率</a:t>
            </a:r>
            <a:r>
              <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分布</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p(</a:t>
            </a:r>
            <a:r>
              <a:rPr kumimoji="0" lang="en-US" altLang="zh-CN" sz="1200" b="0" i="0" u="none" strike="noStrike" kern="1200" cap="none" spc="0" normalizeH="0" baseline="0" noProof="0" dirty="0" err="1"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v,h</a:t>
            </a:r>
            <a:r>
              <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满足</a:t>
            </a:r>
            <a:r>
              <a:rPr kumimoji="0" lang="en-US" altLang="zh-CN" sz="1200" b="0" i="0" u="none" strike="noStrike" kern="1200" cap="none" spc="0" normalizeH="0" baseline="0" noProof="0" dirty="0" smtClean="0">
                <a:ln>
                  <a:noFill/>
                </a:ln>
                <a:solidFill>
                  <a:schemeClr val="accent6">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Boltzmann</a:t>
            </a:r>
            <a:r>
              <a:rPr kumimoji="0" lang="zh-CN" altLang="en-US" sz="1200" b="0" i="0" u="none" strike="noStrike" kern="1200" cap="none" spc="0" normalizeH="0" baseline="0" noProof="0" dirty="0" smtClean="0">
                <a:ln>
                  <a:noFill/>
                </a:ln>
                <a:solidFill>
                  <a:schemeClr val="accent6">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分布</a:t>
            </a:r>
            <a:r>
              <a:rPr kumimoji="0" lang="en-US" altLang="zh-CN" sz="1200" b="0" i="0" u="none" strike="noStrike" kern="1200" cap="none" spc="0" normalizeH="0" baseline="0" noProof="0" dirty="0" smtClean="0">
                <a:ln>
                  <a:noFill/>
                </a:ln>
                <a:solidFill>
                  <a:schemeClr val="accent6">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200" b="0" i="0" u="none" strike="noStrike" kern="1200" cap="none" spc="0" normalizeH="0" baseline="0" noProof="0" dirty="0" smtClean="0">
                <a:ln>
                  <a:noFill/>
                </a:ln>
                <a:solidFill>
                  <a:schemeClr val="accent6">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对应于能量函数</a:t>
            </a:r>
            <a:r>
              <a:rPr kumimoji="0" lang="en-US" altLang="zh-CN" sz="1200" b="0" i="0" u="none" strike="noStrike" kern="1200" cap="none" spc="0" normalizeH="0" baseline="0" noProof="0" dirty="0" smtClean="0">
                <a:ln>
                  <a:noFill/>
                </a:ln>
                <a:solidFill>
                  <a:schemeClr val="accent6">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3757848540"/>
              </p:ext>
            </p:extLst>
          </p:nvPr>
        </p:nvGraphicFramePr>
        <p:xfrm>
          <a:off x="5190088" y="1634647"/>
          <a:ext cx="3420207" cy="2415054"/>
        </p:xfrm>
        <a:graphic>
          <a:graphicData uri="http://schemas.openxmlformats.org/presentationml/2006/ole">
            <mc:AlternateContent xmlns:mc="http://schemas.openxmlformats.org/markup-compatibility/2006">
              <mc:Choice xmlns:v="urn:schemas-microsoft-com:vml" Requires="v">
                <p:oleObj spid="_x0000_s5253" name="Visio" r:id="rId3" imgW="3634784" imgH="2567537" progId="Visio.Drawing.15">
                  <p:embed/>
                </p:oleObj>
              </mc:Choice>
              <mc:Fallback>
                <p:oleObj name="Visio" r:id="rId3" imgW="3634784" imgH="2567537" progId="Visio.Drawing.15">
                  <p:embed/>
                  <p:pic>
                    <p:nvPicPr>
                      <p:cNvPr id="8" name="对象 7"/>
                      <p:cNvPicPr/>
                      <p:nvPr/>
                    </p:nvPicPr>
                    <p:blipFill>
                      <a:blip r:embed="rId4"/>
                      <a:stretch>
                        <a:fillRect/>
                      </a:stretch>
                    </p:blipFill>
                    <p:spPr>
                      <a:xfrm>
                        <a:off x="5190088" y="1634647"/>
                        <a:ext cx="3420207" cy="2415054"/>
                      </a:xfrm>
                      <a:prstGeom prst="rect">
                        <a:avLst/>
                      </a:prstGeom>
                    </p:spPr>
                  </p:pic>
                </p:oleObj>
              </mc:Fallback>
            </mc:AlternateContent>
          </a:graphicData>
        </a:graphic>
      </p:graphicFrame>
      <p:sp>
        <p:nvSpPr>
          <p:cNvPr id="9" name="文本框 83"/>
          <p:cNvSpPr txBox="1">
            <a:spLocks noChangeArrowheads="1"/>
          </p:cNvSpPr>
          <p:nvPr/>
        </p:nvSpPr>
        <p:spPr bwMode="auto">
          <a:xfrm>
            <a:off x="624735" y="295208"/>
            <a:ext cx="1980029" cy="400110"/>
          </a:xfrm>
          <a:prstGeom prst="rect">
            <a:avLst/>
          </a:prstGeom>
          <a:noFill/>
          <a:ln w="9525">
            <a:noFill/>
            <a:miter lim="800000"/>
            <a:headEnd/>
            <a:tailEnd/>
          </a:ln>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smtClean="0">
                <a:ln>
                  <a:noFill/>
                </a:ln>
                <a:solidFill>
                  <a:srgbClr val="FFFFFF"/>
                </a:solidFill>
                <a:effectLst/>
                <a:uLnTx/>
                <a:uFillTx/>
                <a:latin typeface="Century Gothic"/>
                <a:ea typeface="微软雅黑" pitchFamily="34" charset="-122"/>
                <a:cs typeface="+mn-cs"/>
              </a:rPr>
              <a:t>受限玻尔兹曼机</a:t>
            </a:r>
            <a:endParaRPr kumimoji="0" lang="zh-CN" altLang="en-US" sz="2000" b="0" i="0" u="none" strike="noStrike" kern="1200" cap="none" spc="0" normalizeH="0" baseline="0" noProof="0" dirty="0">
              <a:ln>
                <a:noFill/>
              </a:ln>
              <a:solidFill>
                <a:srgbClr val="FFFFFF"/>
              </a:solidFill>
              <a:effectLst/>
              <a:uLnTx/>
              <a:uFillTx/>
              <a:latin typeface="Century Gothic"/>
              <a:ea typeface="微软雅黑" pitchFamily="34" charset="-122"/>
              <a:cs typeface="+mn-cs"/>
            </a:endParaRPr>
          </a:p>
        </p:txBody>
      </p:sp>
      <p:sp>
        <p:nvSpPr>
          <p:cNvPr id="10" name="文本框 9"/>
          <p:cNvSpPr txBox="1"/>
          <p:nvPr/>
        </p:nvSpPr>
        <p:spPr>
          <a:xfrm>
            <a:off x="426931" y="3457064"/>
            <a:ext cx="4590788" cy="461665"/>
          </a:xfrm>
          <a:prstGeom prst="rect">
            <a:avLst/>
          </a:prstGeom>
          <a:noFill/>
        </p:spPr>
        <p:txBody>
          <a:bodyPr wrap="square" rtlCol="0">
            <a:spAutoFit/>
          </a:bodyPr>
          <a:lstStyle/>
          <a:p>
            <a:pPr marL="0" marR="0" lvl="0" indent="0" algn="just" defTabSz="4572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RBM</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可以</a:t>
            </a:r>
            <a:r>
              <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用于降</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维</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隐藏</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层较少</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，特征学习</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隐藏层输出</a:t>
            </a:r>
            <a:r>
              <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就是</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特征</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，产生神经网络</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如</a:t>
            </a:r>
            <a:r>
              <a:rPr kumimoji="0" lang="zh-CN" altLang="en-US" sz="1200" b="0" i="0" u="none" strike="noStrike" kern="1200" cap="none" spc="0" normalizeH="0" baseline="0" noProof="0" dirty="0" smtClean="0">
                <a:ln>
                  <a:noFill/>
                </a:ln>
                <a:solidFill>
                  <a:srgbClr val="7030A0"/>
                </a:solidFill>
                <a:effectLst/>
                <a:uLnTx/>
                <a:uFillTx/>
                <a:latin typeface="微软雅黑" panose="020B0503020204020204" pitchFamily="34" charset="-122"/>
                <a:ea typeface="微软雅黑" panose="020B0503020204020204" pitchFamily="34" charset="-122"/>
                <a:cs typeface="Arial" panose="020B0604020202020204" pitchFamily="34" charset="0"/>
              </a:rPr>
              <a:t>深度</a:t>
            </a:r>
            <a:r>
              <a:rPr kumimoji="0" lang="zh-CN" altLang="en-US" sz="12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Arial" panose="020B0604020202020204" pitchFamily="34" charset="0"/>
              </a:rPr>
              <a:t>信念</a:t>
            </a:r>
            <a:r>
              <a:rPr kumimoji="0" lang="zh-CN" altLang="en-US" sz="1200" b="0" i="0" u="none" strike="noStrike" kern="1200" cap="none" spc="0" normalizeH="0" baseline="0" noProof="0" dirty="0" smtClean="0">
                <a:ln>
                  <a:noFill/>
                </a:ln>
                <a:solidFill>
                  <a:srgbClr val="7030A0"/>
                </a:solidFill>
                <a:effectLst/>
                <a:uLnTx/>
                <a:uFillTx/>
                <a:latin typeface="微软雅黑" panose="020B0503020204020204" pitchFamily="34" charset="-122"/>
                <a:ea typeface="微软雅黑" panose="020B0503020204020204" pitchFamily="34" charset="-122"/>
                <a:cs typeface="Arial" panose="020B0604020202020204" pitchFamily="34" charset="0"/>
              </a:rPr>
              <a:t>网络</a:t>
            </a:r>
            <a:r>
              <a:rPr kumimoji="0" lang="zh-CN" altLang="en-US" sz="12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由</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多</a:t>
            </a:r>
            <a:r>
              <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个</a:t>
            </a:r>
            <a:r>
              <a:rPr kumimoji="0" lang="en-US" altLang="zh-CN"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RBM</a:t>
            </a:r>
            <a:r>
              <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堆叠而</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成</a:t>
            </a:r>
            <a:r>
              <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等</a:t>
            </a:r>
            <a:r>
              <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en-US" altLang="zh-CN" sz="1200" b="0" i="0" u="none" strike="noStrike" kern="1200" cap="none" spc="0" normalizeH="0" baseline="0" noProof="0" dirty="0" smtClean="0">
              <a:ln>
                <a:noFill/>
              </a:ln>
              <a:solidFill>
                <a:srgbClr val="21212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545358962"/>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sp>
        <p:nvSpPr>
          <p:cNvPr id="9" name="Freeform 63"/>
          <p:cNvSpPr>
            <a:spLocks noChangeAspect="1"/>
          </p:cNvSpPr>
          <p:nvPr/>
        </p:nvSpPr>
        <p:spPr bwMode="auto">
          <a:xfrm>
            <a:off x="4121150" y="1567141"/>
            <a:ext cx="322263" cy="312738"/>
          </a:xfrm>
          <a:custGeom>
            <a:avLst/>
            <a:gdLst>
              <a:gd name="T0" fmla="*/ 244 w 312"/>
              <a:gd name="T1" fmla="*/ 0 h 303"/>
              <a:gd name="T2" fmla="*/ 209 w 312"/>
              <a:gd name="T3" fmla="*/ 12 h 303"/>
              <a:gd name="T4" fmla="*/ 181 w 312"/>
              <a:gd name="T5" fmla="*/ 49 h 303"/>
              <a:gd name="T6" fmla="*/ 198 w 312"/>
              <a:gd name="T7" fmla="*/ 112 h 303"/>
              <a:gd name="T8" fmla="*/ 195 w 312"/>
              <a:gd name="T9" fmla="*/ 112 h 303"/>
              <a:gd name="T10" fmla="*/ 177 w 312"/>
              <a:gd name="T11" fmla="*/ 92 h 303"/>
              <a:gd name="T12" fmla="*/ 92 w 312"/>
              <a:gd name="T13" fmla="*/ 177 h 303"/>
              <a:gd name="T14" fmla="*/ 71 w 312"/>
              <a:gd name="T15" fmla="*/ 174 h 303"/>
              <a:gd name="T16" fmla="*/ 29 w 312"/>
              <a:gd name="T17" fmla="*/ 192 h 303"/>
              <a:gd name="T18" fmla="*/ 7 w 312"/>
              <a:gd name="T19" fmla="*/ 255 h 303"/>
              <a:gd name="T20" fmla="*/ 14 w 312"/>
              <a:gd name="T21" fmla="*/ 266 h 303"/>
              <a:gd name="T22" fmla="*/ 14 w 312"/>
              <a:gd name="T23" fmla="*/ 266 h 303"/>
              <a:gd name="T24" fmla="*/ 53 w 312"/>
              <a:gd name="T25" fmla="*/ 228 h 303"/>
              <a:gd name="T26" fmla="*/ 80 w 312"/>
              <a:gd name="T27" fmla="*/ 255 h 303"/>
              <a:gd name="T28" fmla="*/ 40 w 312"/>
              <a:gd name="T29" fmla="*/ 296 h 303"/>
              <a:gd name="T30" fmla="*/ 70 w 312"/>
              <a:gd name="T31" fmla="*/ 303 h 303"/>
              <a:gd name="T32" fmla="*/ 100 w 312"/>
              <a:gd name="T33" fmla="*/ 295 h 303"/>
              <a:gd name="T34" fmla="*/ 134 w 312"/>
              <a:gd name="T35" fmla="*/ 244 h 303"/>
              <a:gd name="T36" fmla="*/ 116 w 312"/>
              <a:gd name="T37" fmla="*/ 191 h 303"/>
              <a:gd name="T38" fmla="*/ 118 w 312"/>
              <a:gd name="T39" fmla="*/ 190 h 303"/>
              <a:gd name="T40" fmla="*/ 138 w 312"/>
              <a:gd name="T41" fmla="*/ 209 h 303"/>
              <a:gd name="T42" fmla="*/ 222 w 312"/>
              <a:gd name="T43" fmla="*/ 126 h 303"/>
              <a:gd name="T44" fmla="*/ 245 w 312"/>
              <a:gd name="T45" fmla="*/ 129 h 303"/>
              <a:gd name="T46" fmla="*/ 256 w 312"/>
              <a:gd name="T47" fmla="*/ 127 h 303"/>
              <a:gd name="T48" fmla="*/ 298 w 312"/>
              <a:gd name="T49" fmla="*/ 97 h 303"/>
              <a:gd name="T50" fmla="*/ 302 w 312"/>
              <a:gd name="T51" fmla="*/ 34 h 303"/>
              <a:gd name="T52" fmla="*/ 260 w 312"/>
              <a:gd name="T53" fmla="*/ 75 h 303"/>
              <a:gd name="T54" fmla="*/ 234 w 312"/>
              <a:gd name="T55" fmla="*/ 48 h 303"/>
              <a:gd name="T56" fmla="*/ 274 w 312"/>
              <a:gd name="T57" fmla="*/ 7 h 303"/>
              <a:gd name="T58" fmla="*/ 244 w 312"/>
              <a:gd name="T59"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2" h="303">
                <a:moveTo>
                  <a:pt x="244" y="0"/>
                </a:moveTo>
                <a:cubicBezTo>
                  <a:pt x="231" y="0"/>
                  <a:pt x="219" y="4"/>
                  <a:pt x="209" y="12"/>
                </a:cubicBezTo>
                <a:cubicBezTo>
                  <a:pt x="197" y="22"/>
                  <a:pt x="185" y="34"/>
                  <a:pt x="181" y="49"/>
                </a:cubicBezTo>
                <a:cubicBezTo>
                  <a:pt x="175" y="72"/>
                  <a:pt x="184" y="94"/>
                  <a:pt x="198" y="112"/>
                </a:cubicBezTo>
                <a:cubicBezTo>
                  <a:pt x="197" y="112"/>
                  <a:pt x="196" y="112"/>
                  <a:pt x="195" y="112"/>
                </a:cubicBezTo>
                <a:cubicBezTo>
                  <a:pt x="185" y="112"/>
                  <a:pt x="181" y="101"/>
                  <a:pt x="177" y="92"/>
                </a:cubicBezTo>
                <a:cubicBezTo>
                  <a:pt x="148" y="120"/>
                  <a:pt x="121" y="150"/>
                  <a:pt x="92" y="177"/>
                </a:cubicBezTo>
                <a:cubicBezTo>
                  <a:pt x="85" y="175"/>
                  <a:pt x="78" y="174"/>
                  <a:pt x="71" y="174"/>
                </a:cubicBezTo>
                <a:cubicBezTo>
                  <a:pt x="55" y="174"/>
                  <a:pt x="39" y="180"/>
                  <a:pt x="29" y="192"/>
                </a:cubicBezTo>
                <a:cubicBezTo>
                  <a:pt x="11" y="207"/>
                  <a:pt x="0" y="232"/>
                  <a:pt x="7" y="255"/>
                </a:cubicBezTo>
                <a:cubicBezTo>
                  <a:pt x="9" y="258"/>
                  <a:pt x="9" y="266"/>
                  <a:pt x="14" y="266"/>
                </a:cubicBezTo>
                <a:cubicBezTo>
                  <a:pt x="14" y="266"/>
                  <a:pt x="14" y="266"/>
                  <a:pt x="14" y="266"/>
                </a:cubicBezTo>
                <a:cubicBezTo>
                  <a:pt x="28" y="254"/>
                  <a:pt x="40" y="240"/>
                  <a:pt x="53" y="228"/>
                </a:cubicBezTo>
                <a:cubicBezTo>
                  <a:pt x="62" y="236"/>
                  <a:pt x="71" y="246"/>
                  <a:pt x="80" y="255"/>
                </a:cubicBezTo>
                <a:cubicBezTo>
                  <a:pt x="67" y="269"/>
                  <a:pt x="53" y="282"/>
                  <a:pt x="40" y="296"/>
                </a:cubicBezTo>
                <a:cubicBezTo>
                  <a:pt x="49" y="300"/>
                  <a:pt x="60" y="303"/>
                  <a:pt x="70" y="303"/>
                </a:cubicBezTo>
                <a:cubicBezTo>
                  <a:pt x="81" y="303"/>
                  <a:pt x="91" y="300"/>
                  <a:pt x="100" y="295"/>
                </a:cubicBezTo>
                <a:cubicBezTo>
                  <a:pt x="117" y="282"/>
                  <a:pt x="133" y="265"/>
                  <a:pt x="134" y="244"/>
                </a:cubicBezTo>
                <a:cubicBezTo>
                  <a:pt x="137" y="224"/>
                  <a:pt x="127" y="206"/>
                  <a:pt x="116" y="191"/>
                </a:cubicBezTo>
                <a:cubicBezTo>
                  <a:pt x="117" y="190"/>
                  <a:pt x="117" y="190"/>
                  <a:pt x="118" y="190"/>
                </a:cubicBezTo>
                <a:cubicBezTo>
                  <a:pt x="128" y="190"/>
                  <a:pt x="133" y="202"/>
                  <a:pt x="138" y="209"/>
                </a:cubicBezTo>
                <a:cubicBezTo>
                  <a:pt x="166" y="182"/>
                  <a:pt x="194" y="153"/>
                  <a:pt x="222" y="126"/>
                </a:cubicBezTo>
                <a:cubicBezTo>
                  <a:pt x="230" y="127"/>
                  <a:pt x="237" y="129"/>
                  <a:pt x="245" y="129"/>
                </a:cubicBezTo>
                <a:cubicBezTo>
                  <a:pt x="249" y="129"/>
                  <a:pt x="252" y="128"/>
                  <a:pt x="256" y="127"/>
                </a:cubicBezTo>
                <a:cubicBezTo>
                  <a:pt x="274" y="125"/>
                  <a:pt x="286" y="110"/>
                  <a:pt x="298" y="97"/>
                </a:cubicBezTo>
                <a:cubicBezTo>
                  <a:pt x="312" y="79"/>
                  <a:pt x="311" y="54"/>
                  <a:pt x="302" y="34"/>
                </a:cubicBezTo>
                <a:cubicBezTo>
                  <a:pt x="287" y="47"/>
                  <a:pt x="274" y="62"/>
                  <a:pt x="260" y="75"/>
                </a:cubicBezTo>
                <a:cubicBezTo>
                  <a:pt x="251" y="66"/>
                  <a:pt x="242" y="57"/>
                  <a:pt x="234" y="48"/>
                </a:cubicBezTo>
                <a:cubicBezTo>
                  <a:pt x="247" y="34"/>
                  <a:pt x="261" y="20"/>
                  <a:pt x="274" y="7"/>
                </a:cubicBezTo>
                <a:cubicBezTo>
                  <a:pt x="265" y="2"/>
                  <a:pt x="255" y="0"/>
                  <a:pt x="244" y="0"/>
                </a:cubicBezTo>
              </a:path>
            </a:pathLst>
          </a:custGeom>
          <a:solidFill>
            <a:schemeClr val="bg1">
              <a:lumMod val="50000"/>
            </a:schemeClr>
          </a:solidFill>
          <a:ln>
            <a:noFill/>
          </a:ln>
          <a:extLst/>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103154"/>
              </a:solidFill>
              <a:effectLst/>
              <a:uLnTx/>
              <a:uFillTx/>
              <a:latin typeface="Century Gothic"/>
              <a:ea typeface="微软雅黑" panose="020B0503020204020204" pitchFamily="34" charset="-122"/>
              <a:cs typeface="+mn-cs"/>
            </a:endParaRPr>
          </a:p>
        </p:txBody>
      </p:sp>
      <p:sp>
        <p:nvSpPr>
          <p:cNvPr id="10" name="任意多边形 58"/>
          <p:cNvSpPr/>
          <p:nvPr/>
        </p:nvSpPr>
        <p:spPr>
          <a:xfrm rot="5400000">
            <a:off x="3984625" y="1378229"/>
            <a:ext cx="635000" cy="692150"/>
          </a:xfrm>
          <a:custGeom>
            <a:avLst/>
            <a:gdLst>
              <a:gd name="connsiteX0" fmla="*/ 0 w 1149799"/>
              <a:gd name="connsiteY0" fmla="*/ 681503 h 1256402"/>
              <a:gd name="connsiteX1" fmla="*/ 459037 w 1149799"/>
              <a:gd name="connsiteY1" fmla="*/ 118283 h 1256402"/>
              <a:gd name="connsiteX2" fmla="*/ 510975 w 1149799"/>
              <a:gd name="connsiteY2" fmla="*/ 113048 h 1256402"/>
              <a:gd name="connsiteX3" fmla="*/ 593014 w 1149799"/>
              <a:gd name="connsiteY3" fmla="*/ 0 h 1256402"/>
              <a:gd name="connsiteX4" fmla="*/ 677913 w 1149799"/>
              <a:gd name="connsiteY4" fmla="*/ 116988 h 1256402"/>
              <a:gd name="connsiteX5" fmla="*/ 690762 w 1149799"/>
              <a:gd name="connsiteY5" fmla="*/ 118283 h 1256402"/>
              <a:gd name="connsiteX6" fmla="*/ 1149799 w 1149799"/>
              <a:gd name="connsiteY6" fmla="*/ 681503 h 1256402"/>
              <a:gd name="connsiteX7" fmla="*/ 574900 w 1149799"/>
              <a:gd name="connsiteY7" fmla="*/ 1256402 h 1256402"/>
              <a:gd name="connsiteX8" fmla="*/ 0 w 1149799"/>
              <a:gd name="connsiteY8" fmla="*/ 681503 h 125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9799" h="1256402">
                <a:moveTo>
                  <a:pt x="0" y="681503"/>
                </a:moveTo>
                <a:cubicBezTo>
                  <a:pt x="0" y="403683"/>
                  <a:pt x="197065" y="171891"/>
                  <a:pt x="459037" y="118283"/>
                </a:cubicBezTo>
                <a:lnTo>
                  <a:pt x="510975" y="113048"/>
                </a:lnTo>
                <a:lnTo>
                  <a:pt x="593014" y="0"/>
                </a:lnTo>
                <a:lnTo>
                  <a:pt x="677913" y="116988"/>
                </a:lnTo>
                <a:lnTo>
                  <a:pt x="690762" y="118283"/>
                </a:lnTo>
                <a:cubicBezTo>
                  <a:pt x="952734" y="171891"/>
                  <a:pt x="1149799" y="403683"/>
                  <a:pt x="1149799" y="681503"/>
                </a:cubicBezTo>
                <a:cubicBezTo>
                  <a:pt x="1149799" y="999011"/>
                  <a:pt x="892408" y="1256402"/>
                  <a:pt x="574900" y="1256402"/>
                </a:cubicBezTo>
                <a:cubicBezTo>
                  <a:pt x="257391" y="1256402"/>
                  <a:pt x="0" y="999011"/>
                  <a:pt x="0" y="681503"/>
                </a:cubicBezTo>
                <a:close/>
              </a:path>
            </a:pathLst>
          </a:custGeom>
          <a:noFill/>
          <a:ln w="28575">
            <a:solidFill>
              <a:srgbClr val="392C4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grpSp>
        <p:nvGrpSpPr>
          <p:cNvPr id="19" name="Group 58"/>
          <p:cNvGrpSpPr>
            <a:grpSpLocks noChangeAspect="1"/>
          </p:cNvGrpSpPr>
          <p:nvPr/>
        </p:nvGrpSpPr>
        <p:grpSpPr bwMode="auto">
          <a:xfrm>
            <a:off x="4142511" y="3768542"/>
            <a:ext cx="258862" cy="311323"/>
            <a:chOff x="4372" y="1753"/>
            <a:chExt cx="676" cy="813"/>
          </a:xfrm>
          <a:solidFill>
            <a:srgbClr val="7F7F7F"/>
          </a:solidFill>
        </p:grpSpPr>
        <p:sp>
          <p:nvSpPr>
            <p:cNvPr id="21" name="Freeform 59"/>
            <p:cNvSpPr>
              <a:spLocks/>
            </p:cNvSpPr>
            <p:nvPr/>
          </p:nvSpPr>
          <p:spPr bwMode="auto">
            <a:xfrm>
              <a:off x="4372" y="1756"/>
              <a:ext cx="294" cy="388"/>
            </a:xfrm>
            <a:custGeom>
              <a:avLst/>
              <a:gdLst>
                <a:gd name="T0" fmla="*/ 52 w 123"/>
                <a:gd name="T1" fmla="*/ 6 h 163"/>
                <a:gd name="T2" fmla="*/ 71 w 123"/>
                <a:gd name="T3" fmla="*/ 7 h 163"/>
                <a:gd name="T4" fmla="*/ 115 w 123"/>
                <a:gd name="T5" fmla="*/ 59 h 163"/>
                <a:gd name="T6" fmla="*/ 115 w 123"/>
                <a:gd name="T7" fmla="*/ 81 h 163"/>
                <a:gd name="T8" fmla="*/ 84 w 123"/>
                <a:gd name="T9" fmla="*/ 83 h 163"/>
                <a:gd name="T10" fmla="*/ 113 w 123"/>
                <a:gd name="T11" fmla="*/ 137 h 163"/>
                <a:gd name="T12" fmla="*/ 65 w 123"/>
                <a:gd name="T13" fmla="*/ 163 h 163"/>
                <a:gd name="T14" fmla="*/ 36 w 123"/>
                <a:gd name="T15" fmla="*/ 83 h 163"/>
                <a:gd name="T16" fmla="*/ 0 w 123"/>
                <a:gd name="T17" fmla="*/ 70 h 163"/>
                <a:gd name="T18" fmla="*/ 21 w 123"/>
                <a:gd name="T19" fmla="*/ 42 h 163"/>
                <a:gd name="T20" fmla="*/ 52 w 123"/>
                <a:gd name="T21" fmla="*/ 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 h="163">
                  <a:moveTo>
                    <a:pt x="52" y="6"/>
                  </a:moveTo>
                  <a:cubicBezTo>
                    <a:pt x="56" y="0"/>
                    <a:pt x="67" y="1"/>
                    <a:pt x="71" y="7"/>
                  </a:cubicBezTo>
                  <a:cubicBezTo>
                    <a:pt x="85" y="25"/>
                    <a:pt x="100" y="42"/>
                    <a:pt x="115" y="59"/>
                  </a:cubicBezTo>
                  <a:cubicBezTo>
                    <a:pt x="121" y="65"/>
                    <a:pt x="123" y="76"/>
                    <a:pt x="115" y="81"/>
                  </a:cubicBezTo>
                  <a:cubicBezTo>
                    <a:pt x="105" y="83"/>
                    <a:pt x="95" y="82"/>
                    <a:pt x="84" y="83"/>
                  </a:cubicBezTo>
                  <a:cubicBezTo>
                    <a:pt x="81" y="105"/>
                    <a:pt x="95" y="125"/>
                    <a:pt x="113" y="137"/>
                  </a:cubicBezTo>
                  <a:cubicBezTo>
                    <a:pt x="97" y="145"/>
                    <a:pt x="82" y="156"/>
                    <a:pt x="65" y="163"/>
                  </a:cubicBezTo>
                  <a:cubicBezTo>
                    <a:pt x="46" y="141"/>
                    <a:pt x="33" y="113"/>
                    <a:pt x="36" y="83"/>
                  </a:cubicBezTo>
                  <a:cubicBezTo>
                    <a:pt x="24" y="81"/>
                    <a:pt x="1" y="88"/>
                    <a:pt x="0" y="70"/>
                  </a:cubicBezTo>
                  <a:cubicBezTo>
                    <a:pt x="4" y="59"/>
                    <a:pt x="13" y="51"/>
                    <a:pt x="21" y="42"/>
                  </a:cubicBezTo>
                  <a:cubicBezTo>
                    <a:pt x="31" y="31"/>
                    <a:pt x="41" y="18"/>
                    <a:pt x="52" y="6"/>
                  </a:cubicBezTo>
                  <a:close/>
                </a:path>
              </a:pathLst>
            </a:custGeom>
            <a:grpFill/>
            <a:ln>
              <a:noFill/>
            </a:ln>
            <a:extLst/>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103154"/>
                </a:solidFill>
                <a:effectLst/>
                <a:uLnTx/>
                <a:uFillTx/>
                <a:latin typeface="Century Gothic"/>
                <a:ea typeface="微软雅黑" panose="020B0503020204020204" pitchFamily="34" charset="-122"/>
                <a:cs typeface="+mn-cs"/>
              </a:endParaRPr>
            </a:p>
          </p:txBody>
        </p:sp>
        <p:sp>
          <p:nvSpPr>
            <p:cNvPr id="22" name="Freeform 60"/>
            <p:cNvSpPr>
              <a:spLocks/>
            </p:cNvSpPr>
            <p:nvPr/>
          </p:nvSpPr>
          <p:spPr bwMode="auto">
            <a:xfrm>
              <a:off x="4463" y="1753"/>
              <a:ext cx="585" cy="813"/>
            </a:xfrm>
            <a:custGeom>
              <a:avLst/>
              <a:gdLst>
                <a:gd name="T0" fmla="*/ 179 w 245"/>
                <a:gd name="T1" fmla="*/ 4 h 341"/>
                <a:gd name="T2" fmla="*/ 201 w 245"/>
                <a:gd name="T3" fmla="*/ 16 h 341"/>
                <a:gd name="T4" fmla="*/ 241 w 245"/>
                <a:gd name="T5" fmla="*/ 64 h 341"/>
                <a:gd name="T6" fmla="*/ 240 w 245"/>
                <a:gd name="T7" fmla="*/ 81 h 341"/>
                <a:gd name="T8" fmla="*/ 211 w 245"/>
                <a:gd name="T9" fmla="*/ 84 h 341"/>
                <a:gd name="T10" fmla="*/ 172 w 245"/>
                <a:gd name="T11" fmla="*/ 169 h 341"/>
                <a:gd name="T12" fmla="*/ 87 w 245"/>
                <a:gd name="T13" fmla="*/ 221 h 341"/>
                <a:gd name="T14" fmla="*/ 53 w 245"/>
                <a:gd name="T15" fmla="*/ 250 h 341"/>
                <a:gd name="T16" fmla="*/ 46 w 245"/>
                <a:gd name="T17" fmla="*/ 339 h 341"/>
                <a:gd name="T18" fmla="*/ 1 w 245"/>
                <a:gd name="T19" fmla="*/ 340 h 341"/>
                <a:gd name="T20" fmla="*/ 1 w 245"/>
                <a:gd name="T21" fmla="*/ 267 h 341"/>
                <a:gd name="T22" fmla="*/ 12 w 245"/>
                <a:gd name="T23" fmla="*/ 225 h 341"/>
                <a:gd name="T24" fmla="*/ 54 w 245"/>
                <a:gd name="T25" fmla="*/ 184 h 341"/>
                <a:gd name="T26" fmla="*/ 107 w 245"/>
                <a:gd name="T27" fmla="*/ 152 h 341"/>
                <a:gd name="T28" fmla="*/ 154 w 245"/>
                <a:gd name="T29" fmla="*/ 115 h 341"/>
                <a:gd name="T30" fmla="*/ 159 w 245"/>
                <a:gd name="T31" fmla="*/ 84 h 341"/>
                <a:gd name="T32" fmla="*/ 126 w 245"/>
                <a:gd name="T33" fmla="*/ 78 h 341"/>
                <a:gd name="T34" fmla="*/ 138 w 245"/>
                <a:gd name="T35" fmla="*/ 51 h 341"/>
                <a:gd name="T36" fmla="*/ 179 w 245"/>
                <a:gd name="T37" fmla="*/ 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5" h="341">
                  <a:moveTo>
                    <a:pt x="179" y="4"/>
                  </a:moveTo>
                  <a:cubicBezTo>
                    <a:pt x="189" y="0"/>
                    <a:pt x="195" y="10"/>
                    <a:pt x="201" y="16"/>
                  </a:cubicBezTo>
                  <a:cubicBezTo>
                    <a:pt x="214" y="32"/>
                    <a:pt x="229" y="47"/>
                    <a:pt x="241" y="64"/>
                  </a:cubicBezTo>
                  <a:cubicBezTo>
                    <a:pt x="245" y="69"/>
                    <a:pt x="244" y="77"/>
                    <a:pt x="240" y="81"/>
                  </a:cubicBezTo>
                  <a:cubicBezTo>
                    <a:pt x="231" y="85"/>
                    <a:pt x="221" y="83"/>
                    <a:pt x="211" y="84"/>
                  </a:cubicBezTo>
                  <a:cubicBezTo>
                    <a:pt x="209" y="115"/>
                    <a:pt x="199" y="149"/>
                    <a:pt x="172" y="169"/>
                  </a:cubicBezTo>
                  <a:cubicBezTo>
                    <a:pt x="145" y="187"/>
                    <a:pt x="115" y="203"/>
                    <a:pt x="87" y="221"/>
                  </a:cubicBezTo>
                  <a:cubicBezTo>
                    <a:pt x="75" y="229"/>
                    <a:pt x="59" y="235"/>
                    <a:pt x="53" y="250"/>
                  </a:cubicBezTo>
                  <a:cubicBezTo>
                    <a:pt x="42" y="278"/>
                    <a:pt x="50" y="310"/>
                    <a:pt x="46" y="339"/>
                  </a:cubicBezTo>
                  <a:cubicBezTo>
                    <a:pt x="31" y="341"/>
                    <a:pt x="16" y="341"/>
                    <a:pt x="1" y="340"/>
                  </a:cubicBezTo>
                  <a:cubicBezTo>
                    <a:pt x="0" y="316"/>
                    <a:pt x="1" y="291"/>
                    <a:pt x="1" y="267"/>
                  </a:cubicBezTo>
                  <a:cubicBezTo>
                    <a:pt x="1" y="252"/>
                    <a:pt x="3" y="237"/>
                    <a:pt x="12" y="225"/>
                  </a:cubicBezTo>
                  <a:cubicBezTo>
                    <a:pt x="25" y="210"/>
                    <a:pt x="41" y="198"/>
                    <a:pt x="54" y="184"/>
                  </a:cubicBezTo>
                  <a:cubicBezTo>
                    <a:pt x="71" y="171"/>
                    <a:pt x="90" y="164"/>
                    <a:pt x="107" y="152"/>
                  </a:cubicBezTo>
                  <a:cubicBezTo>
                    <a:pt x="123" y="140"/>
                    <a:pt x="144" y="133"/>
                    <a:pt x="154" y="115"/>
                  </a:cubicBezTo>
                  <a:cubicBezTo>
                    <a:pt x="159" y="105"/>
                    <a:pt x="163" y="94"/>
                    <a:pt x="159" y="84"/>
                  </a:cubicBezTo>
                  <a:cubicBezTo>
                    <a:pt x="148" y="82"/>
                    <a:pt x="135" y="86"/>
                    <a:pt x="126" y="78"/>
                  </a:cubicBezTo>
                  <a:cubicBezTo>
                    <a:pt x="122" y="67"/>
                    <a:pt x="132" y="59"/>
                    <a:pt x="138" y="51"/>
                  </a:cubicBezTo>
                  <a:cubicBezTo>
                    <a:pt x="152" y="36"/>
                    <a:pt x="164" y="18"/>
                    <a:pt x="179" y="4"/>
                  </a:cubicBezTo>
                  <a:close/>
                </a:path>
              </a:pathLst>
            </a:custGeom>
            <a:grpFill/>
            <a:ln>
              <a:noFill/>
            </a:ln>
            <a:extLst/>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103154"/>
                </a:solidFill>
                <a:effectLst/>
                <a:uLnTx/>
                <a:uFillTx/>
                <a:latin typeface="Century Gothic"/>
                <a:ea typeface="微软雅黑" panose="020B0503020204020204" pitchFamily="34" charset="-122"/>
                <a:cs typeface="+mn-cs"/>
              </a:endParaRPr>
            </a:p>
          </p:txBody>
        </p:sp>
        <p:sp>
          <p:nvSpPr>
            <p:cNvPr id="23" name="Freeform 61"/>
            <p:cNvSpPr>
              <a:spLocks/>
            </p:cNvSpPr>
            <p:nvPr/>
          </p:nvSpPr>
          <p:spPr bwMode="auto">
            <a:xfrm>
              <a:off x="4785" y="2230"/>
              <a:ext cx="172" cy="336"/>
            </a:xfrm>
            <a:custGeom>
              <a:avLst/>
              <a:gdLst>
                <a:gd name="T0" fmla="*/ 0 w 72"/>
                <a:gd name="T1" fmla="*/ 25 h 141"/>
                <a:gd name="T2" fmla="*/ 42 w 72"/>
                <a:gd name="T3" fmla="*/ 0 h 141"/>
                <a:gd name="T4" fmla="*/ 71 w 72"/>
                <a:gd name="T5" fmla="*/ 63 h 141"/>
                <a:gd name="T6" fmla="*/ 71 w 72"/>
                <a:gd name="T7" fmla="*/ 139 h 141"/>
                <a:gd name="T8" fmla="*/ 23 w 72"/>
                <a:gd name="T9" fmla="*/ 140 h 141"/>
                <a:gd name="T10" fmla="*/ 22 w 72"/>
                <a:gd name="T11" fmla="*/ 63 h 141"/>
                <a:gd name="T12" fmla="*/ 0 w 72"/>
                <a:gd name="T13" fmla="*/ 29 h 141"/>
                <a:gd name="T14" fmla="*/ 0 w 72"/>
                <a:gd name="T15" fmla="*/ 25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41">
                  <a:moveTo>
                    <a:pt x="0" y="25"/>
                  </a:moveTo>
                  <a:cubicBezTo>
                    <a:pt x="14" y="16"/>
                    <a:pt x="28" y="8"/>
                    <a:pt x="42" y="0"/>
                  </a:cubicBezTo>
                  <a:cubicBezTo>
                    <a:pt x="57" y="18"/>
                    <a:pt x="71" y="39"/>
                    <a:pt x="71" y="63"/>
                  </a:cubicBezTo>
                  <a:cubicBezTo>
                    <a:pt x="71" y="88"/>
                    <a:pt x="72" y="114"/>
                    <a:pt x="71" y="139"/>
                  </a:cubicBezTo>
                  <a:cubicBezTo>
                    <a:pt x="55" y="141"/>
                    <a:pt x="39" y="141"/>
                    <a:pt x="23" y="140"/>
                  </a:cubicBezTo>
                  <a:cubicBezTo>
                    <a:pt x="22" y="114"/>
                    <a:pt x="24" y="88"/>
                    <a:pt x="22" y="63"/>
                  </a:cubicBezTo>
                  <a:cubicBezTo>
                    <a:pt x="21" y="49"/>
                    <a:pt x="10" y="39"/>
                    <a:pt x="0" y="29"/>
                  </a:cubicBezTo>
                  <a:cubicBezTo>
                    <a:pt x="0" y="28"/>
                    <a:pt x="0" y="26"/>
                    <a:pt x="0" y="25"/>
                  </a:cubicBezTo>
                  <a:close/>
                </a:path>
              </a:pathLst>
            </a:custGeom>
            <a:grpFill/>
            <a:ln>
              <a:noFill/>
            </a:ln>
            <a:extLst/>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103154"/>
                </a:solidFill>
                <a:effectLst/>
                <a:uLnTx/>
                <a:uFillTx/>
                <a:latin typeface="Century Gothic"/>
                <a:ea typeface="微软雅黑" panose="020B0503020204020204" pitchFamily="34" charset="-122"/>
                <a:cs typeface="+mn-cs"/>
              </a:endParaRPr>
            </a:p>
          </p:txBody>
        </p:sp>
      </p:grpSp>
      <p:sp>
        <p:nvSpPr>
          <p:cNvPr id="20" name="任意多边形 61"/>
          <p:cNvSpPr/>
          <p:nvPr/>
        </p:nvSpPr>
        <p:spPr>
          <a:xfrm rot="5400000">
            <a:off x="3984625" y="3578225"/>
            <a:ext cx="635000" cy="692150"/>
          </a:xfrm>
          <a:custGeom>
            <a:avLst/>
            <a:gdLst>
              <a:gd name="connsiteX0" fmla="*/ 0 w 1149799"/>
              <a:gd name="connsiteY0" fmla="*/ 681503 h 1256402"/>
              <a:gd name="connsiteX1" fmla="*/ 459037 w 1149799"/>
              <a:gd name="connsiteY1" fmla="*/ 118283 h 1256402"/>
              <a:gd name="connsiteX2" fmla="*/ 510975 w 1149799"/>
              <a:gd name="connsiteY2" fmla="*/ 113048 h 1256402"/>
              <a:gd name="connsiteX3" fmla="*/ 593014 w 1149799"/>
              <a:gd name="connsiteY3" fmla="*/ 0 h 1256402"/>
              <a:gd name="connsiteX4" fmla="*/ 677913 w 1149799"/>
              <a:gd name="connsiteY4" fmla="*/ 116988 h 1256402"/>
              <a:gd name="connsiteX5" fmla="*/ 690762 w 1149799"/>
              <a:gd name="connsiteY5" fmla="*/ 118283 h 1256402"/>
              <a:gd name="connsiteX6" fmla="*/ 1149799 w 1149799"/>
              <a:gd name="connsiteY6" fmla="*/ 681503 h 1256402"/>
              <a:gd name="connsiteX7" fmla="*/ 574900 w 1149799"/>
              <a:gd name="connsiteY7" fmla="*/ 1256402 h 1256402"/>
              <a:gd name="connsiteX8" fmla="*/ 0 w 1149799"/>
              <a:gd name="connsiteY8" fmla="*/ 681503 h 125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9799" h="1256402">
                <a:moveTo>
                  <a:pt x="0" y="681503"/>
                </a:moveTo>
                <a:cubicBezTo>
                  <a:pt x="0" y="403683"/>
                  <a:pt x="197065" y="171891"/>
                  <a:pt x="459037" y="118283"/>
                </a:cubicBezTo>
                <a:lnTo>
                  <a:pt x="510975" y="113048"/>
                </a:lnTo>
                <a:lnTo>
                  <a:pt x="593014" y="0"/>
                </a:lnTo>
                <a:lnTo>
                  <a:pt x="677913" y="116988"/>
                </a:lnTo>
                <a:lnTo>
                  <a:pt x="690762" y="118283"/>
                </a:lnTo>
                <a:cubicBezTo>
                  <a:pt x="952734" y="171891"/>
                  <a:pt x="1149799" y="403683"/>
                  <a:pt x="1149799" y="681503"/>
                </a:cubicBezTo>
                <a:cubicBezTo>
                  <a:pt x="1149799" y="999011"/>
                  <a:pt x="892408" y="1256402"/>
                  <a:pt x="574900" y="1256402"/>
                </a:cubicBezTo>
                <a:cubicBezTo>
                  <a:pt x="257391" y="1256402"/>
                  <a:pt x="0" y="999011"/>
                  <a:pt x="0" y="681503"/>
                </a:cubicBezTo>
                <a:close/>
              </a:path>
            </a:pathLst>
          </a:custGeom>
          <a:noFill/>
          <a:ln w="28575">
            <a:solidFill>
              <a:srgbClr val="392C4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sp>
        <p:nvSpPr>
          <p:cNvPr id="32" name="任意多边形 60"/>
          <p:cNvSpPr/>
          <p:nvPr/>
        </p:nvSpPr>
        <p:spPr>
          <a:xfrm rot="5400000">
            <a:off x="3985417" y="2529899"/>
            <a:ext cx="633413" cy="692150"/>
          </a:xfrm>
          <a:custGeom>
            <a:avLst/>
            <a:gdLst>
              <a:gd name="connsiteX0" fmla="*/ 0 w 1149799"/>
              <a:gd name="connsiteY0" fmla="*/ 681503 h 1256402"/>
              <a:gd name="connsiteX1" fmla="*/ 459037 w 1149799"/>
              <a:gd name="connsiteY1" fmla="*/ 118283 h 1256402"/>
              <a:gd name="connsiteX2" fmla="*/ 510975 w 1149799"/>
              <a:gd name="connsiteY2" fmla="*/ 113048 h 1256402"/>
              <a:gd name="connsiteX3" fmla="*/ 593014 w 1149799"/>
              <a:gd name="connsiteY3" fmla="*/ 0 h 1256402"/>
              <a:gd name="connsiteX4" fmla="*/ 677913 w 1149799"/>
              <a:gd name="connsiteY4" fmla="*/ 116988 h 1256402"/>
              <a:gd name="connsiteX5" fmla="*/ 690762 w 1149799"/>
              <a:gd name="connsiteY5" fmla="*/ 118283 h 1256402"/>
              <a:gd name="connsiteX6" fmla="*/ 1149799 w 1149799"/>
              <a:gd name="connsiteY6" fmla="*/ 681503 h 1256402"/>
              <a:gd name="connsiteX7" fmla="*/ 574900 w 1149799"/>
              <a:gd name="connsiteY7" fmla="*/ 1256402 h 1256402"/>
              <a:gd name="connsiteX8" fmla="*/ 0 w 1149799"/>
              <a:gd name="connsiteY8" fmla="*/ 681503 h 125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9799" h="1256402">
                <a:moveTo>
                  <a:pt x="0" y="681503"/>
                </a:moveTo>
                <a:cubicBezTo>
                  <a:pt x="0" y="403683"/>
                  <a:pt x="197065" y="171891"/>
                  <a:pt x="459037" y="118283"/>
                </a:cubicBezTo>
                <a:lnTo>
                  <a:pt x="510975" y="113048"/>
                </a:lnTo>
                <a:lnTo>
                  <a:pt x="593014" y="0"/>
                </a:lnTo>
                <a:lnTo>
                  <a:pt x="677913" y="116988"/>
                </a:lnTo>
                <a:lnTo>
                  <a:pt x="690762" y="118283"/>
                </a:lnTo>
                <a:cubicBezTo>
                  <a:pt x="952734" y="171891"/>
                  <a:pt x="1149799" y="403683"/>
                  <a:pt x="1149799" y="681503"/>
                </a:cubicBezTo>
                <a:cubicBezTo>
                  <a:pt x="1149799" y="999011"/>
                  <a:pt x="892408" y="1256402"/>
                  <a:pt x="574900" y="1256402"/>
                </a:cubicBezTo>
                <a:cubicBezTo>
                  <a:pt x="257391" y="1256402"/>
                  <a:pt x="0" y="999011"/>
                  <a:pt x="0" y="681503"/>
                </a:cubicBezTo>
                <a:close/>
              </a:path>
            </a:pathLst>
          </a:custGeom>
          <a:solidFill>
            <a:srgbClr val="392C47"/>
          </a:solidFill>
          <a:ln w="28575">
            <a:solidFill>
              <a:srgbClr val="392C4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a:ea typeface="微软雅黑" panose="020B0503020204020204" pitchFamily="34" charset="-122"/>
              <a:cs typeface="+mn-cs"/>
            </a:endParaRPr>
          </a:p>
        </p:txBody>
      </p:sp>
      <p:grpSp>
        <p:nvGrpSpPr>
          <p:cNvPr id="33" name="Group 44"/>
          <p:cNvGrpSpPr>
            <a:grpSpLocks noChangeAspect="1"/>
          </p:cNvGrpSpPr>
          <p:nvPr/>
        </p:nvGrpSpPr>
        <p:grpSpPr bwMode="auto">
          <a:xfrm>
            <a:off x="4121186" y="2719798"/>
            <a:ext cx="322003" cy="312696"/>
            <a:chOff x="3202" y="1607"/>
            <a:chExt cx="1730" cy="1680"/>
          </a:xfrm>
          <a:solidFill>
            <a:schemeClr val="bg1"/>
          </a:solidFill>
        </p:grpSpPr>
        <p:sp>
          <p:nvSpPr>
            <p:cNvPr id="34" name="Freeform 45"/>
            <p:cNvSpPr>
              <a:spLocks/>
            </p:cNvSpPr>
            <p:nvPr/>
          </p:nvSpPr>
          <p:spPr bwMode="auto">
            <a:xfrm>
              <a:off x="3202" y="1607"/>
              <a:ext cx="1521" cy="1336"/>
            </a:xfrm>
            <a:custGeom>
              <a:avLst/>
              <a:gdLst>
                <a:gd name="T0" fmla="*/ 93 w 327"/>
                <a:gd name="T1" fmla="*/ 5 h 287"/>
                <a:gd name="T2" fmla="*/ 123 w 327"/>
                <a:gd name="T3" fmla="*/ 4 h 287"/>
                <a:gd name="T4" fmla="*/ 201 w 327"/>
                <a:gd name="T5" fmla="*/ 37 h 287"/>
                <a:gd name="T6" fmla="*/ 224 w 327"/>
                <a:gd name="T7" fmla="*/ 39 h 287"/>
                <a:gd name="T8" fmla="*/ 299 w 327"/>
                <a:gd name="T9" fmla="*/ 11 h 287"/>
                <a:gd name="T10" fmla="*/ 320 w 327"/>
                <a:gd name="T11" fmla="*/ 9 h 287"/>
                <a:gd name="T12" fmla="*/ 325 w 327"/>
                <a:gd name="T13" fmla="*/ 29 h 287"/>
                <a:gd name="T14" fmla="*/ 325 w 327"/>
                <a:gd name="T15" fmla="*/ 133 h 287"/>
                <a:gd name="T16" fmla="*/ 297 w 327"/>
                <a:gd name="T17" fmla="*/ 104 h 287"/>
                <a:gd name="T18" fmla="*/ 296 w 327"/>
                <a:gd name="T19" fmla="*/ 44 h 287"/>
                <a:gd name="T20" fmla="*/ 214 w 327"/>
                <a:gd name="T21" fmla="*/ 72 h 287"/>
                <a:gd name="T22" fmla="*/ 109 w 327"/>
                <a:gd name="T23" fmla="*/ 29 h 287"/>
                <a:gd name="T24" fmla="*/ 27 w 327"/>
                <a:gd name="T25" fmla="*/ 67 h 287"/>
                <a:gd name="T26" fmla="*/ 27 w 327"/>
                <a:gd name="T27" fmla="*/ 249 h 287"/>
                <a:gd name="T28" fmla="*/ 94 w 327"/>
                <a:gd name="T29" fmla="*/ 219 h 287"/>
                <a:gd name="T30" fmla="*/ 105 w 327"/>
                <a:gd name="T31" fmla="*/ 247 h 287"/>
                <a:gd name="T32" fmla="*/ 23 w 327"/>
                <a:gd name="T33" fmla="*/ 283 h 287"/>
                <a:gd name="T34" fmla="*/ 2 w 327"/>
                <a:gd name="T35" fmla="*/ 285 h 287"/>
                <a:gd name="T36" fmla="*/ 2 w 327"/>
                <a:gd name="T37" fmla="*/ 46 h 287"/>
                <a:gd name="T38" fmla="*/ 93 w 327"/>
                <a:gd name="T39" fmla="*/ 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7" h="287">
                  <a:moveTo>
                    <a:pt x="93" y="5"/>
                  </a:moveTo>
                  <a:cubicBezTo>
                    <a:pt x="102" y="0"/>
                    <a:pt x="113" y="0"/>
                    <a:pt x="123" y="4"/>
                  </a:cubicBezTo>
                  <a:cubicBezTo>
                    <a:pt x="149" y="15"/>
                    <a:pt x="175" y="25"/>
                    <a:pt x="201" y="37"/>
                  </a:cubicBezTo>
                  <a:cubicBezTo>
                    <a:pt x="208" y="41"/>
                    <a:pt x="216" y="42"/>
                    <a:pt x="224" y="39"/>
                  </a:cubicBezTo>
                  <a:cubicBezTo>
                    <a:pt x="249" y="30"/>
                    <a:pt x="274" y="20"/>
                    <a:pt x="299" y="11"/>
                  </a:cubicBezTo>
                  <a:cubicBezTo>
                    <a:pt x="305" y="8"/>
                    <a:pt x="313" y="7"/>
                    <a:pt x="320" y="9"/>
                  </a:cubicBezTo>
                  <a:cubicBezTo>
                    <a:pt x="327" y="13"/>
                    <a:pt x="325" y="22"/>
                    <a:pt x="325" y="29"/>
                  </a:cubicBezTo>
                  <a:cubicBezTo>
                    <a:pt x="325" y="64"/>
                    <a:pt x="326" y="99"/>
                    <a:pt x="325" y="133"/>
                  </a:cubicBezTo>
                  <a:cubicBezTo>
                    <a:pt x="316" y="123"/>
                    <a:pt x="307" y="113"/>
                    <a:pt x="297" y="104"/>
                  </a:cubicBezTo>
                  <a:cubicBezTo>
                    <a:pt x="296" y="84"/>
                    <a:pt x="297" y="64"/>
                    <a:pt x="296" y="44"/>
                  </a:cubicBezTo>
                  <a:cubicBezTo>
                    <a:pt x="268" y="50"/>
                    <a:pt x="242" y="66"/>
                    <a:pt x="214" y="72"/>
                  </a:cubicBezTo>
                  <a:cubicBezTo>
                    <a:pt x="178" y="61"/>
                    <a:pt x="144" y="43"/>
                    <a:pt x="109" y="29"/>
                  </a:cubicBezTo>
                  <a:cubicBezTo>
                    <a:pt x="98" y="34"/>
                    <a:pt x="44" y="59"/>
                    <a:pt x="27" y="67"/>
                  </a:cubicBezTo>
                  <a:cubicBezTo>
                    <a:pt x="26" y="81"/>
                    <a:pt x="25" y="203"/>
                    <a:pt x="27" y="249"/>
                  </a:cubicBezTo>
                  <a:cubicBezTo>
                    <a:pt x="50" y="241"/>
                    <a:pt x="72" y="229"/>
                    <a:pt x="94" y="219"/>
                  </a:cubicBezTo>
                  <a:cubicBezTo>
                    <a:pt x="101" y="227"/>
                    <a:pt x="103" y="237"/>
                    <a:pt x="105" y="247"/>
                  </a:cubicBezTo>
                  <a:cubicBezTo>
                    <a:pt x="77" y="258"/>
                    <a:pt x="51" y="272"/>
                    <a:pt x="23" y="283"/>
                  </a:cubicBezTo>
                  <a:cubicBezTo>
                    <a:pt x="16" y="287"/>
                    <a:pt x="9" y="285"/>
                    <a:pt x="2" y="285"/>
                  </a:cubicBezTo>
                  <a:cubicBezTo>
                    <a:pt x="1" y="235"/>
                    <a:pt x="0" y="77"/>
                    <a:pt x="2" y="46"/>
                  </a:cubicBezTo>
                  <a:cubicBezTo>
                    <a:pt x="32" y="32"/>
                    <a:pt x="63" y="19"/>
                    <a:pt x="93" y="5"/>
                  </a:cubicBezTo>
                  <a:close/>
                </a:path>
              </a:pathLst>
            </a:custGeom>
            <a:grpFill/>
            <a:ln>
              <a:noFill/>
            </a:ln>
            <a:extLst/>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103154"/>
                </a:solidFill>
                <a:effectLst/>
                <a:uLnTx/>
                <a:uFillTx/>
                <a:latin typeface="Century Gothic"/>
                <a:ea typeface="微软雅黑" panose="020B0503020204020204" pitchFamily="34" charset="-122"/>
                <a:cs typeface="+mn-cs"/>
              </a:endParaRPr>
            </a:p>
          </p:txBody>
        </p:sp>
        <p:sp>
          <p:nvSpPr>
            <p:cNvPr id="35" name="Freeform 46"/>
            <p:cNvSpPr>
              <a:spLocks noEditPoints="1"/>
            </p:cNvSpPr>
            <p:nvPr/>
          </p:nvSpPr>
          <p:spPr bwMode="auto">
            <a:xfrm>
              <a:off x="3700" y="2068"/>
              <a:ext cx="1232" cy="1219"/>
            </a:xfrm>
            <a:custGeom>
              <a:avLst/>
              <a:gdLst>
                <a:gd name="T0" fmla="*/ 13 w 265"/>
                <a:gd name="T1" fmla="*/ 118 h 262"/>
                <a:gd name="T2" fmla="*/ 98 w 265"/>
                <a:gd name="T3" fmla="*/ 2 h 262"/>
                <a:gd name="T4" fmla="*/ 167 w 265"/>
                <a:gd name="T5" fmla="*/ 21 h 262"/>
                <a:gd name="T6" fmla="*/ 198 w 265"/>
                <a:gd name="T7" fmla="*/ 58 h 262"/>
                <a:gd name="T8" fmla="*/ 206 w 265"/>
                <a:gd name="T9" fmla="*/ 110 h 262"/>
                <a:gd name="T10" fmla="*/ 184 w 265"/>
                <a:gd name="T11" fmla="*/ 167 h 262"/>
                <a:gd name="T12" fmla="*/ 215 w 265"/>
                <a:gd name="T13" fmla="*/ 181 h 262"/>
                <a:gd name="T14" fmla="*/ 255 w 265"/>
                <a:gd name="T15" fmla="*/ 220 h 262"/>
                <a:gd name="T16" fmla="*/ 224 w 265"/>
                <a:gd name="T17" fmla="*/ 252 h 262"/>
                <a:gd name="T18" fmla="*/ 177 w 265"/>
                <a:gd name="T19" fmla="*/ 211 h 262"/>
                <a:gd name="T20" fmla="*/ 161 w 265"/>
                <a:gd name="T21" fmla="*/ 183 h 262"/>
                <a:gd name="T22" fmla="*/ 90 w 265"/>
                <a:gd name="T23" fmla="*/ 195 h 262"/>
                <a:gd name="T24" fmla="*/ 13 w 265"/>
                <a:gd name="T25" fmla="*/ 118 h 262"/>
                <a:gd name="T26" fmla="*/ 100 w 265"/>
                <a:gd name="T27" fmla="*/ 36 h 262"/>
                <a:gd name="T28" fmla="*/ 50 w 265"/>
                <a:gd name="T29" fmla="*/ 74 h 262"/>
                <a:gd name="T30" fmla="*/ 82 w 265"/>
                <a:gd name="T31" fmla="*/ 158 h 262"/>
                <a:gd name="T32" fmla="*/ 171 w 265"/>
                <a:gd name="T33" fmla="*/ 115 h 262"/>
                <a:gd name="T34" fmla="*/ 100 w 265"/>
                <a:gd name="T35" fmla="*/ 3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5" h="262">
                  <a:moveTo>
                    <a:pt x="13" y="118"/>
                  </a:moveTo>
                  <a:cubicBezTo>
                    <a:pt x="0" y="64"/>
                    <a:pt x="44" y="7"/>
                    <a:pt x="98" y="2"/>
                  </a:cubicBezTo>
                  <a:cubicBezTo>
                    <a:pt x="120" y="0"/>
                    <a:pt x="150" y="7"/>
                    <a:pt x="167" y="21"/>
                  </a:cubicBezTo>
                  <a:cubicBezTo>
                    <a:pt x="180" y="30"/>
                    <a:pt x="190" y="44"/>
                    <a:pt x="198" y="58"/>
                  </a:cubicBezTo>
                  <a:cubicBezTo>
                    <a:pt x="205" y="72"/>
                    <a:pt x="207" y="95"/>
                    <a:pt x="206" y="110"/>
                  </a:cubicBezTo>
                  <a:cubicBezTo>
                    <a:pt x="205" y="131"/>
                    <a:pt x="192" y="148"/>
                    <a:pt x="184" y="167"/>
                  </a:cubicBezTo>
                  <a:cubicBezTo>
                    <a:pt x="195" y="170"/>
                    <a:pt x="207" y="172"/>
                    <a:pt x="215" y="181"/>
                  </a:cubicBezTo>
                  <a:cubicBezTo>
                    <a:pt x="228" y="195"/>
                    <a:pt x="246" y="204"/>
                    <a:pt x="255" y="220"/>
                  </a:cubicBezTo>
                  <a:cubicBezTo>
                    <a:pt x="265" y="239"/>
                    <a:pt x="242" y="262"/>
                    <a:pt x="224" y="252"/>
                  </a:cubicBezTo>
                  <a:cubicBezTo>
                    <a:pt x="207" y="240"/>
                    <a:pt x="192" y="225"/>
                    <a:pt x="177" y="211"/>
                  </a:cubicBezTo>
                  <a:cubicBezTo>
                    <a:pt x="168" y="204"/>
                    <a:pt x="172" y="189"/>
                    <a:pt x="161" y="183"/>
                  </a:cubicBezTo>
                  <a:cubicBezTo>
                    <a:pt x="139" y="193"/>
                    <a:pt x="114" y="202"/>
                    <a:pt x="90" y="195"/>
                  </a:cubicBezTo>
                  <a:cubicBezTo>
                    <a:pt x="51" y="188"/>
                    <a:pt x="20" y="156"/>
                    <a:pt x="13" y="118"/>
                  </a:cubicBezTo>
                  <a:close/>
                  <a:moveTo>
                    <a:pt x="100" y="36"/>
                  </a:moveTo>
                  <a:cubicBezTo>
                    <a:pt x="78" y="40"/>
                    <a:pt x="59" y="54"/>
                    <a:pt x="50" y="74"/>
                  </a:cubicBezTo>
                  <a:cubicBezTo>
                    <a:pt x="38" y="105"/>
                    <a:pt x="50" y="145"/>
                    <a:pt x="82" y="158"/>
                  </a:cubicBezTo>
                  <a:cubicBezTo>
                    <a:pt x="117" y="175"/>
                    <a:pt x="163" y="153"/>
                    <a:pt x="171" y="115"/>
                  </a:cubicBezTo>
                  <a:cubicBezTo>
                    <a:pt x="184" y="73"/>
                    <a:pt x="142" y="28"/>
                    <a:pt x="100" y="36"/>
                  </a:cubicBezTo>
                  <a:close/>
                </a:path>
              </a:pathLst>
            </a:custGeom>
            <a:grpFill/>
            <a:ln>
              <a:noFill/>
            </a:ln>
            <a:extLst/>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103154"/>
                </a:solidFill>
                <a:effectLst/>
                <a:uLnTx/>
                <a:uFillTx/>
                <a:latin typeface="Century Gothic"/>
                <a:ea typeface="微软雅黑" panose="020B0503020204020204" pitchFamily="34" charset="-122"/>
                <a:cs typeface="+mn-cs"/>
              </a:endParaRPr>
            </a:p>
          </p:txBody>
        </p:sp>
        <p:sp>
          <p:nvSpPr>
            <p:cNvPr id="36" name="Freeform 47"/>
            <p:cNvSpPr>
              <a:spLocks/>
            </p:cNvSpPr>
            <p:nvPr/>
          </p:nvSpPr>
          <p:spPr bwMode="auto">
            <a:xfrm>
              <a:off x="3951" y="2501"/>
              <a:ext cx="279" cy="297"/>
            </a:xfrm>
            <a:custGeom>
              <a:avLst/>
              <a:gdLst>
                <a:gd name="T0" fmla="*/ 0 w 60"/>
                <a:gd name="T1" fmla="*/ 10 h 64"/>
                <a:gd name="T2" fmla="*/ 19 w 60"/>
                <a:gd name="T3" fmla="*/ 1 h 64"/>
                <a:gd name="T4" fmla="*/ 31 w 60"/>
                <a:gd name="T5" fmla="*/ 27 h 64"/>
                <a:gd name="T6" fmla="*/ 59 w 60"/>
                <a:gd name="T7" fmla="*/ 42 h 64"/>
                <a:gd name="T8" fmla="*/ 60 w 60"/>
                <a:gd name="T9" fmla="*/ 58 h 64"/>
                <a:gd name="T10" fmla="*/ 0 w 60"/>
                <a:gd name="T11" fmla="*/ 10 h 64"/>
              </a:gdLst>
              <a:ahLst/>
              <a:cxnLst>
                <a:cxn ang="0">
                  <a:pos x="T0" y="T1"/>
                </a:cxn>
                <a:cxn ang="0">
                  <a:pos x="T2" y="T3"/>
                </a:cxn>
                <a:cxn ang="0">
                  <a:pos x="T4" y="T5"/>
                </a:cxn>
                <a:cxn ang="0">
                  <a:pos x="T6" y="T7"/>
                </a:cxn>
                <a:cxn ang="0">
                  <a:pos x="T8" y="T9"/>
                </a:cxn>
                <a:cxn ang="0">
                  <a:pos x="T10" y="T11"/>
                </a:cxn>
              </a:cxnLst>
              <a:rect l="0" t="0" r="r" b="b"/>
              <a:pathLst>
                <a:path w="60" h="64">
                  <a:moveTo>
                    <a:pt x="0" y="10"/>
                  </a:moveTo>
                  <a:cubicBezTo>
                    <a:pt x="1" y="0"/>
                    <a:pt x="12" y="0"/>
                    <a:pt x="19" y="1"/>
                  </a:cubicBezTo>
                  <a:cubicBezTo>
                    <a:pt x="21" y="10"/>
                    <a:pt x="24" y="20"/>
                    <a:pt x="31" y="27"/>
                  </a:cubicBezTo>
                  <a:cubicBezTo>
                    <a:pt x="38" y="35"/>
                    <a:pt x="49" y="38"/>
                    <a:pt x="59" y="42"/>
                  </a:cubicBezTo>
                  <a:cubicBezTo>
                    <a:pt x="60" y="47"/>
                    <a:pt x="60" y="52"/>
                    <a:pt x="60" y="58"/>
                  </a:cubicBezTo>
                  <a:cubicBezTo>
                    <a:pt x="31" y="64"/>
                    <a:pt x="4" y="38"/>
                    <a:pt x="0" y="10"/>
                  </a:cubicBezTo>
                  <a:close/>
                </a:path>
              </a:pathLst>
            </a:custGeom>
            <a:grpFill/>
            <a:ln>
              <a:noFill/>
            </a:ln>
            <a:extLst/>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103154"/>
                </a:solidFill>
                <a:effectLst/>
                <a:uLnTx/>
                <a:uFillTx/>
                <a:latin typeface="Century Gothic"/>
                <a:ea typeface="微软雅黑" panose="020B0503020204020204" pitchFamily="34" charset="-122"/>
                <a:cs typeface="+mn-cs"/>
              </a:endParaRPr>
            </a:p>
          </p:txBody>
        </p:sp>
      </p:grpSp>
      <p:sp>
        <p:nvSpPr>
          <p:cNvPr id="27667" name="矩形 40"/>
          <p:cNvSpPr>
            <a:spLocks noChangeArrowheads="1"/>
          </p:cNvSpPr>
          <p:nvPr/>
        </p:nvSpPr>
        <p:spPr bwMode="auto">
          <a:xfrm>
            <a:off x="455613" y="1223963"/>
            <a:ext cx="2563522" cy="307777"/>
          </a:xfrm>
          <a:prstGeom prst="rect">
            <a:avLst/>
          </a:prstGeom>
          <a:solidFill>
            <a:srgbClr val="392C47"/>
          </a:solidFill>
          <a:ln w="9525">
            <a:noFill/>
            <a:miter lim="800000"/>
            <a:headEnd/>
            <a:tailEnd/>
          </a:ln>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smtClean="0">
                <a:ln>
                  <a:noFill/>
                </a:ln>
                <a:solidFill>
                  <a:srgbClr val="FFFFFF"/>
                </a:solidFill>
                <a:effectLst/>
                <a:uLnTx/>
                <a:uFillTx/>
                <a:latin typeface="+mn-ea"/>
                <a:ea typeface="+mn-ea"/>
                <a:cs typeface="Hiragino Sans GB W3"/>
              </a:rPr>
              <a:t>为什么</a:t>
            </a:r>
            <a:r>
              <a:rPr kumimoji="0" lang="en-US" altLang="zh-CN" sz="1400" b="0" i="0" u="none" strike="noStrike" kern="1200" cap="none" spc="0" normalizeH="0" baseline="0" noProof="0" dirty="0" smtClean="0">
                <a:ln>
                  <a:noFill/>
                </a:ln>
                <a:solidFill>
                  <a:srgbClr val="FFFFFF"/>
                </a:solidFill>
                <a:effectLst/>
                <a:uLnTx/>
                <a:uFillTx/>
                <a:latin typeface="+mn-ea"/>
                <a:ea typeface="+mn-ea"/>
                <a:cs typeface="Hiragino Sans GB W3"/>
              </a:rPr>
              <a:t>RBM</a:t>
            </a:r>
            <a:r>
              <a:rPr kumimoji="0" lang="zh-CN" altLang="en-US" sz="1400" b="0" i="0" u="none" strike="noStrike" kern="1200" cap="none" spc="0" normalizeH="0" baseline="0" noProof="0" dirty="0" smtClean="0">
                <a:ln>
                  <a:noFill/>
                </a:ln>
                <a:solidFill>
                  <a:srgbClr val="FFFFFF"/>
                </a:solidFill>
                <a:effectLst/>
                <a:uLnTx/>
                <a:uFillTx/>
                <a:latin typeface="+mn-ea"/>
                <a:ea typeface="+mn-ea"/>
                <a:cs typeface="Hiragino Sans GB W3"/>
              </a:rPr>
              <a:t>的学习是深度学习</a:t>
            </a:r>
            <a:endParaRPr kumimoji="0" lang="zh-CN" altLang="zh-CN" sz="1400" b="0" i="0" u="none" strike="noStrike" kern="1200" cap="none" spc="0" normalizeH="0" baseline="0" noProof="0" dirty="0">
              <a:ln>
                <a:noFill/>
              </a:ln>
              <a:solidFill>
                <a:srgbClr val="FFFFFF"/>
              </a:solidFill>
              <a:effectLst/>
              <a:uLnTx/>
              <a:uFillTx/>
              <a:latin typeface="+mn-ea"/>
              <a:ea typeface="+mn-ea"/>
              <a:cs typeface="Hiragino Sans GB W3"/>
            </a:endParaRPr>
          </a:p>
        </p:txBody>
      </p:sp>
      <p:sp>
        <p:nvSpPr>
          <p:cNvPr id="37" name="文本框 83"/>
          <p:cNvSpPr txBox="1">
            <a:spLocks noChangeArrowheads="1"/>
          </p:cNvSpPr>
          <p:nvPr/>
        </p:nvSpPr>
        <p:spPr bwMode="auto">
          <a:xfrm>
            <a:off x="624735" y="295208"/>
            <a:ext cx="1980029" cy="400110"/>
          </a:xfrm>
          <a:prstGeom prst="rect">
            <a:avLst/>
          </a:prstGeom>
          <a:noFill/>
          <a:ln w="9525">
            <a:noFill/>
            <a:miter lim="800000"/>
            <a:headEnd/>
            <a:tailEnd/>
          </a:ln>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smtClean="0">
                <a:ln>
                  <a:noFill/>
                </a:ln>
                <a:solidFill>
                  <a:srgbClr val="FFFFFF"/>
                </a:solidFill>
                <a:effectLst/>
                <a:uLnTx/>
                <a:uFillTx/>
                <a:latin typeface="Century Gothic"/>
                <a:ea typeface="微软雅黑" pitchFamily="34" charset="-122"/>
                <a:cs typeface="+mn-cs"/>
              </a:rPr>
              <a:t>受限玻尔兹曼机</a:t>
            </a:r>
            <a:endParaRPr kumimoji="0" lang="zh-CN" altLang="en-US" sz="2000" b="0" i="0" u="none" strike="noStrike" kern="1200" cap="none" spc="0" normalizeH="0" baseline="0" noProof="0" dirty="0">
              <a:ln>
                <a:noFill/>
              </a:ln>
              <a:solidFill>
                <a:srgbClr val="FFFFFF"/>
              </a:solidFill>
              <a:effectLst/>
              <a:uLnTx/>
              <a:uFillTx/>
              <a:latin typeface="Century Gothic"/>
              <a:ea typeface="微软雅黑" pitchFamily="34" charset="-122"/>
              <a:cs typeface="+mn-cs"/>
            </a:endParaRPr>
          </a:p>
        </p:txBody>
      </p:sp>
      <mc:AlternateContent xmlns:mc="http://schemas.openxmlformats.org/markup-compatibility/2006" xmlns:a14="http://schemas.microsoft.com/office/drawing/2010/main">
        <mc:Choice Requires="a14">
          <p:sp>
            <p:nvSpPr>
              <p:cNvPr id="38" name="文本框 37"/>
              <p:cNvSpPr txBox="1"/>
              <p:nvPr/>
            </p:nvSpPr>
            <p:spPr>
              <a:xfrm>
                <a:off x="4687888" y="1361816"/>
                <a:ext cx="3701285" cy="830997"/>
              </a:xfrm>
              <a:prstGeom prst="rect">
                <a:avLst/>
              </a:prstGeom>
              <a:noFill/>
            </p:spPr>
            <p:txBody>
              <a:bodyPr wrap="square" rtlCol="0">
                <a:spAutoFit/>
              </a:bodyPr>
              <a:lstStyle/>
              <a:p>
                <a:pPr lvl="0" algn="just"/>
                <a:r>
                  <a:rPr lang="en-US" altLang="zh-CN" sz="1200" dirty="0" smtClean="0">
                    <a:solidFill>
                      <a:srgbClr val="212121"/>
                    </a:solidFill>
                    <a:latin typeface="微软雅黑" panose="020B0503020204020204" pitchFamily="34" charset="-122"/>
                    <a:ea typeface="微软雅黑" panose="020B0503020204020204" pitchFamily="34" charset="-122"/>
                  </a:rPr>
                  <a:t>RBM</a:t>
                </a:r>
                <a:r>
                  <a:rPr lang="zh-CN" altLang="en-US" sz="1200" dirty="0" smtClean="0">
                    <a:solidFill>
                      <a:srgbClr val="212121"/>
                    </a:solidFill>
                    <a:latin typeface="微软雅黑" panose="020B0503020204020204" pitchFamily="34" charset="-122"/>
                    <a:ea typeface="微软雅黑" panose="020B0503020204020204" pitchFamily="34" charset="-122"/>
                  </a:rPr>
                  <a:t>是二分图</a:t>
                </a:r>
                <a:r>
                  <a:rPr lang="zh-CN" altLang="en-US" sz="1200" dirty="0">
                    <a:solidFill>
                      <a:srgbClr val="212121"/>
                    </a:solidFill>
                    <a:latin typeface="微软雅黑" panose="020B0503020204020204" pitchFamily="34" charset="-122"/>
                    <a:ea typeface="微软雅黑" panose="020B0503020204020204" pitchFamily="34" charset="-122"/>
                  </a:rPr>
                  <a:t>，所以在</a:t>
                </a:r>
                <a:r>
                  <a:rPr lang="zh-CN" altLang="en-US" sz="1200" dirty="0" smtClean="0">
                    <a:solidFill>
                      <a:srgbClr val="212121"/>
                    </a:solidFill>
                    <a:latin typeface="微软雅黑" panose="020B0503020204020204" pitchFamily="34" charset="-122"/>
                    <a:ea typeface="微软雅黑" panose="020B0503020204020204" pitchFamily="34" charset="-122"/>
                  </a:rPr>
                  <a:t>已知可见层输入数据</a:t>
                </a:r>
                <a:r>
                  <a:rPr lang="en-US" altLang="zh-CN" sz="1200" dirty="0" smtClean="0">
                    <a:solidFill>
                      <a:srgbClr val="212121"/>
                    </a:solidFill>
                    <a:latin typeface="微软雅黑" panose="020B0503020204020204" pitchFamily="34" charset="-122"/>
                    <a:ea typeface="微软雅黑" panose="020B0503020204020204" pitchFamily="34" charset="-122"/>
                  </a:rPr>
                  <a:t>x</a:t>
                </a:r>
                <a:r>
                  <a:rPr lang="zh-CN" altLang="en-US" sz="1200" dirty="0" smtClean="0">
                    <a:solidFill>
                      <a:srgbClr val="212121"/>
                    </a:solidFill>
                    <a:latin typeface="微软雅黑" panose="020B0503020204020204" pitchFamily="34" charset="-122"/>
                    <a:ea typeface="微软雅黑" panose="020B0503020204020204" pitchFamily="34" charset="-122"/>
                  </a:rPr>
                  <a:t>的</a:t>
                </a:r>
                <a:r>
                  <a:rPr lang="zh-CN" altLang="en-US" sz="1200" dirty="0">
                    <a:solidFill>
                      <a:srgbClr val="212121"/>
                    </a:solidFill>
                    <a:latin typeface="微软雅黑" panose="020B0503020204020204" pitchFamily="34" charset="-122"/>
                    <a:ea typeface="微软雅黑" panose="020B0503020204020204" pitchFamily="34" charset="-122"/>
                  </a:rPr>
                  <a:t>情况下，所有的</a:t>
                </a:r>
                <a:r>
                  <a:rPr lang="zh-CN" altLang="en-US" sz="1200" dirty="0" smtClean="0">
                    <a:solidFill>
                      <a:srgbClr val="212121"/>
                    </a:solidFill>
                    <a:latin typeface="微软雅黑" panose="020B0503020204020204" pitchFamily="34" charset="-122"/>
                    <a:ea typeface="微软雅黑" panose="020B0503020204020204" pitchFamily="34" charset="-122"/>
                  </a:rPr>
                  <a:t>隐藏层节点</a:t>
                </a:r>
                <a:r>
                  <a:rPr lang="zh-CN" altLang="en-US" sz="1200" dirty="0">
                    <a:solidFill>
                      <a:srgbClr val="212121"/>
                    </a:solidFill>
                    <a:latin typeface="微软雅黑" panose="020B0503020204020204" pitchFamily="34" charset="-122"/>
                    <a:ea typeface="微软雅黑" panose="020B0503020204020204" pitchFamily="34" charset="-122"/>
                  </a:rPr>
                  <a:t>之间是条件</a:t>
                </a:r>
                <a:r>
                  <a:rPr lang="zh-CN" altLang="en-US" sz="1200" dirty="0" smtClean="0">
                    <a:solidFill>
                      <a:srgbClr val="212121"/>
                    </a:solidFill>
                    <a:latin typeface="微软雅黑" panose="020B0503020204020204" pitchFamily="34" charset="-122"/>
                    <a:ea typeface="微软雅黑" panose="020B0503020204020204" pitchFamily="34" charset="-122"/>
                  </a:rPr>
                  <a:t>独立的，</a:t>
                </a:r>
                <a:r>
                  <a:rPr lang="zh-CN" altLang="en-US" sz="1200" dirty="0">
                    <a:solidFill>
                      <a:srgbClr val="212121"/>
                    </a:solidFill>
                    <a:latin typeface="微软雅黑" panose="020B0503020204020204" pitchFamily="34" charset="-122"/>
                    <a:ea typeface="微软雅黑" panose="020B0503020204020204" pitchFamily="34" charset="-122"/>
                  </a:rPr>
                  <a:t>即</a:t>
                </a:r>
                <a14:m>
                  <m:oMath xmlns:m="http://schemas.openxmlformats.org/officeDocument/2006/math">
                    <m:r>
                      <a:rPr lang="en-US" altLang="zh-CN" sz="1200" b="0" i="1" dirty="0" smtClean="0">
                        <a:solidFill>
                          <a:srgbClr val="212121"/>
                        </a:solidFill>
                        <a:latin typeface="Cambria Math" panose="02040503050406030204" pitchFamily="18" charset="0"/>
                        <a:ea typeface="微软雅黑" panose="020B0503020204020204" pitchFamily="34" charset="-122"/>
                      </a:rPr>
                      <m:t>𝑝</m:t>
                    </m:r>
                    <m:d>
                      <m:dPr>
                        <m:ctrlPr>
                          <a:rPr lang="en-US" altLang="zh-CN" sz="1200" b="0" i="1" dirty="0" smtClean="0">
                            <a:solidFill>
                              <a:srgbClr val="212121"/>
                            </a:solidFill>
                            <a:latin typeface="Cambria Math" panose="02040503050406030204" pitchFamily="18" charset="0"/>
                            <a:ea typeface="微软雅黑" panose="020B0503020204020204" pitchFamily="34" charset="-122"/>
                          </a:rPr>
                        </m:ctrlPr>
                      </m:dPr>
                      <m:e>
                        <m:r>
                          <a:rPr lang="en-US" altLang="zh-CN" sz="1200" b="0" i="1" dirty="0" smtClean="0">
                            <a:solidFill>
                              <a:srgbClr val="212121"/>
                            </a:solidFill>
                            <a:latin typeface="Cambria Math" panose="02040503050406030204" pitchFamily="18" charset="0"/>
                            <a:ea typeface="微软雅黑" panose="020B0503020204020204" pitchFamily="34" charset="-122"/>
                          </a:rPr>
                          <m:t>h</m:t>
                        </m:r>
                      </m:e>
                      <m:e>
                        <m:r>
                          <a:rPr lang="en-US" altLang="zh-CN" sz="1200" b="0" i="1" dirty="0" smtClean="0">
                            <a:solidFill>
                              <a:srgbClr val="212121"/>
                            </a:solidFill>
                            <a:latin typeface="Cambria Math" panose="02040503050406030204" pitchFamily="18" charset="0"/>
                            <a:ea typeface="微软雅黑" panose="020B0503020204020204" pitchFamily="34" charset="-122"/>
                          </a:rPr>
                          <m:t>𝑣</m:t>
                        </m:r>
                      </m:e>
                    </m:d>
                    <m:r>
                      <a:rPr lang="en-US" altLang="zh-CN" sz="1200" b="0" i="1" dirty="0" smtClean="0">
                        <a:solidFill>
                          <a:srgbClr val="212121"/>
                        </a:solidFill>
                        <a:latin typeface="Cambria Math" panose="02040503050406030204" pitchFamily="18" charset="0"/>
                        <a:ea typeface="微软雅黑" panose="020B0503020204020204" pitchFamily="34" charset="-122"/>
                      </a:rPr>
                      <m:t>=</m:t>
                    </m:r>
                    <m:r>
                      <a:rPr lang="en-US" altLang="zh-CN" sz="1200" b="0" i="1" dirty="0" smtClean="0">
                        <a:solidFill>
                          <a:srgbClr val="212121"/>
                        </a:solidFill>
                        <a:latin typeface="Cambria Math" panose="02040503050406030204" pitchFamily="18" charset="0"/>
                        <a:ea typeface="微软雅黑" panose="020B0503020204020204" pitchFamily="34" charset="-122"/>
                      </a:rPr>
                      <m:t>𝑝</m:t>
                    </m:r>
                    <m:d>
                      <m:dPr>
                        <m:ctrlPr>
                          <a:rPr lang="en-US" altLang="zh-CN" sz="1200" b="0" i="1" dirty="0" smtClean="0">
                            <a:solidFill>
                              <a:srgbClr val="212121"/>
                            </a:solidFill>
                            <a:latin typeface="Cambria Math" panose="02040503050406030204" pitchFamily="18" charset="0"/>
                            <a:ea typeface="微软雅黑" panose="020B0503020204020204" pitchFamily="34" charset="-122"/>
                          </a:rPr>
                        </m:ctrlPr>
                      </m:dPr>
                      <m:e>
                        <m:sSub>
                          <m:sSubPr>
                            <m:ctrlPr>
                              <a:rPr lang="en-US" altLang="zh-CN" sz="1200" b="0" i="1" dirty="0" smtClean="0">
                                <a:solidFill>
                                  <a:srgbClr val="212121"/>
                                </a:solidFill>
                                <a:latin typeface="Cambria Math" panose="02040503050406030204" pitchFamily="18" charset="0"/>
                                <a:ea typeface="微软雅黑" panose="020B0503020204020204" pitchFamily="34" charset="-122"/>
                              </a:rPr>
                            </m:ctrlPr>
                          </m:sSubPr>
                          <m:e>
                            <m:r>
                              <a:rPr lang="en-US" altLang="zh-CN" sz="1200" b="0" i="1" dirty="0" smtClean="0">
                                <a:solidFill>
                                  <a:srgbClr val="212121"/>
                                </a:solidFill>
                                <a:latin typeface="Cambria Math" panose="02040503050406030204" pitchFamily="18" charset="0"/>
                                <a:ea typeface="微软雅黑" panose="020B0503020204020204" pitchFamily="34" charset="-122"/>
                              </a:rPr>
                              <m:t>h</m:t>
                            </m:r>
                          </m:e>
                          <m:sub>
                            <m:r>
                              <a:rPr lang="en-US" altLang="zh-CN" sz="1200" b="0" i="1" dirty="0" smtClean="0">
                                <a:solidFill>
                                  <a:srgbClr val="212121"/>
                                </a:solidFill>
                                <a:latin typeface="Cambria Math" panose="02040503050406030204" pitchFamily="18" charset="0"/>
                                <a:ea typeface="微软雅黑" panose="020B0503020204020204" pitchFamily="34" charset="-122"/>
                              </a:rPr>
                              <m:t>1</m:t>
                            </m:r>
                          </m:sub>
                        </m:sSub>
                      </m:e>
                      <m:e>
                        <m:r>
                          <a:rPr lang="en-US" altLang="zh-CN" sz="1200" b="0" i="1" dirty="0" smtClean="0">
                            <a:solidFill>
                              <a:srgbClr val="212121"/>
                            </a:solidFill>
                            <a:latin typeface="Cambria Math" panose="02040503050406030204" pitchFamily="18" charset="0"/>
                            <a:ea typeface="微软雅黑" panose="020B0503020204020204" pitchFamily="34" charset="-122"/>
                          </a:rPr>
                          <m:t>𝑣</m:t>
                        </m:r>
                      </m:e>
                    </m:d>
                    <m:r>
                      <a:rPr lang="en-US" altLang="zh-CN" sz="1200" i="1" dirty="0">
                        <a:solidFill>
                          <a:srgbClr val="212121"/>
                        </a:solidFill>
                        <a:latin typeface="Cambria Math" panose="02040503050406030204" pitchFamily="18" charset="0"/>
                        <a:ea typeface="微软雅黑" panose="020B0503020204020204" pitchFamily="34" charset="-122"/>
                      </a:rPr>
                      <m:t>𝑝</m:t>
                    </m:r>
                    <m:d>
                      <m:dPr>
                        <m:ctrlPr>
                          <a:rPr lang="en-US" altLang="zh-CN" sz="1200" i="1" dirty="0">
                            <a:solidFill>
                              <a:srgbClr val="212121"/>
                            </a:solidFill>
                            <a:latin typeface="Cambria Math" panose="02040503050406030204" pitchFamily="18" charset="0"/>
                            <a:ea typeface="微软雅黑" panose="020B0503020204020204" pitchFamily="34" charset="-122"/>
                          </a:rPr>
                        </m:ctrlPr>
                      </m:dPr>
                      <m:e>
                        <m:sSub>
                          <m:sSubPr>
                            <m:ctrlPr>
                              <a:rPr lang="en-US" altLang="zh-CN" sz="1200" i="1" dirty="0">
                                <a:solidFill>
                                  <a:srgbClr val="212121"/>
                                </a:solidFill>
                                <a:latin typeface="Cambria Math" panose="02040503050406030204" pitchFamily="18" charset="0"/>
                                <a:ea typeface="微软雅黑" panose="020B0503020204020204" pitchFamily="34" charset="-122"/>
                              </a:rPr>
                            </m:ctrlPr>
                          </m:sSubPr>
                          <m:e>
                            <m:r>
                              <a:rPr lang="en-US" altLang="zh-CN" sz="1200" i="1" dirty="0">
                                <a:solidFill>
                                  <a:srgbClr val="212121"/>
                                </a:solidFill>
                                <a:latin typeface="Cambria Math" panose="02040503050406030204" pitchFamily="18" charset="0"/>
                                <a:ea typeface="微软雅黑" panose="020B0503020204020204" pitchFamily="34" charset="-122"/>
                              </a:rPr>
                              <m:t>h</m:t>
                            </m:r>
                          </m:e>
                          <m:sub>
                            <m:r>
                              <a:rPr lang="en-US" altLang="zh-CN" sz="1200" b="0" i="1" dirty="0" smtClean="0">
                                <a:solidFill>
                                  <a:srgbClr val="212121"/>
                                </a:solidFill>
                                <a:latin typeface="Cambria Math" panose="02040503050406030204" pitchFamily="18" charset="0"/>
                                <a:ea typeface="微软雅黑" panose="020B0503020204020204" pitchFamily="34" charset="-122"/>
                              </a:rPr>
                              <m:t>2</m:t>
                            </m:r>
                          </m:sub>
                        </m:sSub>
                      </m:e>
                      <m:e>
                        <m:r>
                          <a:rPr lang="en-US" altLang="zh-CN" sz="1200" b="0" i="1" dirty="0" smtClean="0">
                            <a:solidFill>
                              <a:srgbClr val="212121"/>
                            </a:solidFill>
                            <a:latin typeface="Cambria Math" panose="02040503050406030204" pitchFamily="18" charset="0"/>
                            <a:ea typeface="微软雅黑" panose="020B0503020204020204" pitchFamily="34" charset="-122"/>
                          </a:rPr>
                          <m:t>𝑣</m:t>
                        </m:r>
                      </m:e>
                    </m:d>
                    <m:r>
                      <a:rPr lang="en-US" altLang="zh-CN" sz="1200" b="0" i="1" dirty="0" smtClean="0">
                        <a:solidFill>
                          <a:srgbClr val="212121"/>
                        </a:solidFill>
                        <a:latin typeface="Cambria Math" panose="02040503050406030204" pitchFamily="18" charset="0"/>
                        <a:ea typeface="微软雅黑" panose="020B0503020204020204" pitchFamily="34" charset="-122"/>
                      </a:rPr>
                      <m:t>…</m:t>
                    </m:r>
                    <m:r>
                      <a:rPr lang="en-US" altLang="zh-CN" sz="1200" i="1" dirty="0">
                        <a:solidFill>
                          <a:srgbClr val="212121"/>
                        </a:solidFill>
                        <a:latin typeface="Cambria Math" panose="02040503050406030204" pitchFamily="18" charset="0"/>
                        <a:ea typeface="微软雅黑" panose="020B0503020204020204" pitchFamily="34" charset="-122"/>
                      </a:rPr>
                      <m:t>𝑝</m:t>
                    </m:r>
                    <m:r>
                      <a:rPr lang="en-US" altLang="zh-CN" sz="1200" i="1" dirty="0">
                        <a:solidFill>
                          <a:srgbClr val="212121"/>
                        </a:solidFill>
                        <a:latin typeface="Cambria Math" panose="02040503050406030204" pitchFamily="18" charset="0"/>
                        <a:ea typeface="微软雅黑" panose="020B0503020204020204" pitchFamily="34" charset="-122"/>
                      </a:rPr>
                      <m:t>(</m:t>
                    </m:r>
                    <m:sSub>
                      <m:sSubPr>
                        <m:ctrlPr>
                          <a:rPr lang="en-US" altLang="zh-CN" sz="1200" i="1" dirty="0">
                            <a:solidFill>
                              <a:srgbClr val="212121"/>
                            </a:solidFill>
                            <a:latin typeface="Cambria Math" panose="02040503050406030204" pitchFamily="18" charset="0"/>
                            <a:ea typeface="微软雅黑" panose="020B0503020204020204" pitchFamily="34" charset="-122"/>
                          </a:rPr>
                        </m:ctrlPr>
                      </m:sSubPr>
                      <m:e>
                        <m:r>
                          <a:rPr lang="en-US" altLang="zh-CN" sz="1200" i="1" dirty="0">
                            <a:solidFill>
                              <a:srgbClr val="212121"/>
                            </a:solidFill>
                            <a:latin typeface="Cambria Math" panose="02040503050406030204" pitchFamily="18" charset="0"/>
                            <a:ea typeface="微软雅黑" panose="020B0503020204020204" pitchFamily="34" charset="-122"/>
                          </a:rPr>
                          <m:t>h</m:t>
                        </m:r>
                      </m:e>
                      <m:sub>
                        <m:r>
                          <a:rPr lang="en-US" altLang="zh-CN" sz="1200" b="0" i="1" dirty="0" smtClean="0">
                            <a:solidFill>
                              <a:srgbClr val="212121"/>
                            </a:solidFill>
                            <a:latin typeface="Cambria Math" panose="02040503050406030204" pitchFamily="18" charset="0"/>
                            <a:ea typeface="微软雅黑" panose="020B0503020204020204" pitchFamily="34" charset="-122"/>
                          </a:rPr>
                          <m:t>𝑛</m:t>
                        </m:r>
                      </m:sub>
                    </m:sSub>
                    <m:r>
                      <a:rPr lang="en-US" altLang="zh-CN" sz="1200" i="1" dirty="0">
                        <a:solidFill>
                          <a:srgbClr val="212121"/>
                        </a:solidFill>
                        <a:latin typeface="Cambria Math" panose="02040503050406030204" pitchFamily="18" charset="0"/>
                        <a:ea typeface="微软雅黑" panose="020B0503020204020204" pitchFamily="34" charset="-122"/>
                      </a:rPr>
                      <m:t>|</m:t>
                    </m:r>
                    <m:r>
                      <a:rPr lang="en-US" altLang="zh-CN" sz="1200" b="0" i="1" dirty="0" smtClean="0">
                        <a:solidFill>
                          <a:srgbClr val="212121"/>
                        </a:solidFill>
                        <a:latin typeface="Cambria Math" panose="02040503050406030204" pitchFamily="18" charset="0"/>
                        <a:ea typeface="微软雅黑" panose="020B0503020204020204" pitchFamily="34" charset="-122"/>
                      </a:rPr>
                      <m:t>𝑣</m:t>
                    </m:r>
                    <m:r>
                      <a:rPr lang="en-US" altLang="zh-CN" sz="1200" i="1" dirty="0">
                        <a:solidFill>
                          <a:srgbClr val="212121"/>
                        </a:solidFill>
                        <a:latin typeface="Cambria Math" panose="02040503050406030204" pitchFamily="18" charset="0"/>
                        <a:ea typeface="微软雅黑" panose="020B0503020204020204" pitchFamily="34" charset="-122"/>
                      </a:rPr>
                      <m:t>)</m:t>
                    </m:r>
                  </m:oMath>
                </a14:m>
                <a:r>
                  <a:rPr lang="zh-CN" altLang="en-US" sz="1200" dirty="0">
                    <a:solidFill>
                      <a:srgbClr val="212121"/>
                    </a:solidFill>
                    <a:latin typeface="微软雅黑" panose="020B0503020204020204" pitchFamily="34" charset="-122"/>
                    <a:ea typeface="微软雅黑" panose="020B0503020204020204" pitchFamily="34" charset="-122"/>
                  </a:rPr>
                  <a:t>。同理，在已知隐藏层</a:t>
                </a:r>
                <a:r>
                  <a:rPr lang="en-US" altLang="zh-CN" sz="1200" dirty="0">
                    <a:solidFill>
                      <a:srgbClr val="212121"/>
                    </a:solidFill>
                    <a:latin typeface="微软雅黑" panose="020B0503020204020204" pitchFamily="34" charset="-122"/>
                    <a:ea typeface="微软雅黑" panose="020B0503020204020204" pitchFamily="34" charset="-122"/>
                  </a:rPr>
                  <a:t>h</a:t>
                </a:r>
                <a:r>
                  <a:rPr lang="zh-CN" altLang="en-US" sz="1200" dirty="0">
                    <a:solidFill>
                      <a:srgbClr val="212121"/>
                    </a:solidFill>
                    <a:latin typeface="微软雅黑" panose="020B0503020204020204" pitchFamily="34" charset="-122"/>
                    <a:ea typeface="微软雅黑" panose="020B0503020204020204" pitchFamily="34" charset="-122"/>
                  </a:rPr>
                  <a:t>的情况下，所有的可见节点都是条件独立的</a:t>
                </a:r>
                <a:r>
                  <a:rPr lang="zh-CN" altLang="en-US" sz="1200" dirty="0" smtClean="0">
                    <a:solidFill>
                      <a:srgbClr val="212121"/>
                    </a:solidFill>
                    <a:latin typeface="微软雅黑" panose="020B0503020204020204" pitchFamily="34" charset="-122"/>
                    <a:ea typeface="微软雅黑" panose="020B0503020204020204" pitchFamily="34" charset="-122"/>
                  </a:rPr>
                  <a:t>。</a:t>
                </a:r>
                <a:endParaRPr lang="zh-CN" altLang="en-US" sz="1200" dirty="0">
                  <a:solidFill>
                    <a:srgbClr val="212121"/>
                  </a:solidFill>
                  <a:latin typeface="微软雅黑" panose="020B0503020204020204" pitchFamily="34" charset="-122"/>
                  <a:ea typeface="微软雅黑" panose="020B0503020204020204" pitchFamily="34" charset="-122"/>
                </a:endParaRPr>
              </a:p>
            </p:txBody>
          </p:sp>
        </mc:Choice>
        <mc:Fallback xmlns="">
          <p:sp>
            <p:nvSpPr>
              <p:cNvPr id="38" name="文本框 37"/>
              <p:cNvSpPr txBox="1">
                <a:spLocks noRot="1" noChangeAspect="1" noMove="1" noResize="1" noEditPoints="1" noAdjustHandles="1" noChangeArrowheads="1" noChangeShapeType="1" noTextEdit="1"/>
              </p:cNvSpPr>
              <p:nvPr/>
            </p:nvSpPr>
            <p:spPr>
              <a:xfrm>
                <a:off x="4687888" y="1361816"/>
                <a:ext cx="3701285" cy="830997"/>
              </a:xfrm>
              <a:prstGeom prst="rect">
                <a:avLst/>
              </a:prstGeom>
              <a:blipFill rotWithShape="0">
                <a:blip r:embed="rId3"/>
                <a:stretch>
                  <a:fillRect r="-4283" b="-4380"/>
                </a:stretch>
              </a:blipFill>
            </p:spPr>
            <p:txBody>
              <a:bodyPr/>
              <a:lstStyle/>
              <a:p>
                <a:r>
                  <a:rPr lang="zh-CN" altLang="en-US">
                    <a:noFill/>
                  </a:rPr>
                  <a:t> </a:t>
                </a:r>
              </a:p>
            </p:txBody>
          </p:sp>
        </mc:Fallback>
      </mc:AlternateContent>
      <p:sp>
        <p:nvSpPr>
          <p:cNvPr id="40" name="文本框 39"/>
          <p:cNvSpPr txBox="1"/>
          <p:nvPr/>
        </p:nvSpPr>
        <p:spPr>
          <a:xfrm>
            <a:off x="4740891" y="2552808"/>
            <a:ext cx="3701285" cy="657872"/>
          </a:xfrm>
          <a:prstGeom prst="rect">
            <a:avLst/>
          </a:prstGeom>
          <a:noFill/>
        </p:spPr>
        <p:txBody>
          <a:bodyPr wrap="square" rtlCol="0">
            <a:spAutoFit/>
          </a:bodyPr>
          <a:lstStyle/>
          <a:p>
            <a:pPr lvl="0" algn="just"/>
            <a:r>
              <a:rPr lang="zh-CN" altLang="en-US" sz="1200" dirty="0" smtClean="0">
                <a:solidFill>
                  <a:srgbClr val="212121"/>
                </a:solidFill>
                <a:latin typeface="微软雅黑" panose="020B0503020204020204" pitchFamily="34" charset="-122"/>
                <a:ea typeface="微软雅黑" panose="020B0503020204020204" pitchFamily="34" charset="-122"/>
              </a:rPr>
              <a:t>所有的</a:t>
            </a:r>
            <a:r>
              <a:rPr lang="en-US" altLang="zh-CN" sz="1200" dirty="0" smtClean="0">
                <a:solidFill>
                  <a:srgbClr val="212121"/>
                </a:solidFill>
                <a:latin typeface="微软雅黑" panose="020B0503020204020204" pitchFamily="34" charset="-122"/>
                <a:ea typeface="微软雅黑" panose="020B0503020204020204" pitchFamily="34" charset="-122"/>
              </a:rPr>
              <a:t>v</a:t>
            </a:r>
            <a:r>
              <a:rPr lang="zh-CN" altLang="en-US" sz="1200" dirty="0" smtClean="0">
                <a:solidFill>
                  <a:srgbClr val="212121"/>
                </a:solidFill>
                <a:latin typeface="微软雅黑" panose="020B0503020204020204" pitchFamily="34" charset="-122"/>
                <a:ea typeface="微软雅黑" panose="020B0503020204020204" pitchFamily="34" charset="-122"/>
              </a:rPr>
              <a:t>和</a:t>
            </a:r>
            <a:r>
              <a:rPr lang="en-US" altLang="zh-CN" sz="1200" dirty="0">
                <a:solidFill>
                  <a:srgbClr val="212121"/>
                </a:solidFill>
                <a:latin typeface="微软雅黑" panose="020B0503020204020204" pitchFamily="34" charset="-122"/>
                <a:ea typeface="微软雅黑" panose="020B0503020204020204" pitchFamily="34" charset="-122"/>
              </a:rPr>
              <a:t>h</a:t>
            </a:r>
            <a:r>
              <a:rPr lang="zh-CN" altLang="en-US" sz="1200" dirty="0">
                <a:solidFill>
                  <a:srgbClr val="212121"/>
                </a:solidFill>
                <a:latin typeface="微软雅黑" panose="020B0503020204020204" pitchFamily="34" charset="-122"/>
                <a:ea typeface="微软雅黑" panose="020B0503020204020204" pitchFamily="34" charset="-122"/>
              </a:rPr>
              <a:t>满足</a:t>
            </a:r>
            <a:r>
              <a:rPr lang="en-US" altLang="zh-CN" sz="1200" dirty="0">
                <a:solidFill>
                  <a:srgbClr val="212121"/>
                </a:solidFill>
                <a:latin typeface="微软雅黑" panose="020B0503020204020204" pitchFamily="34" charset="-122"/>
                <a:ea typeface="微软雅黑" panose="020B0503020204020204" pitchFamily="34" charset="-122"/>
              </a:rPr>
              <a:t>Boltzmann </a:t>
            </a:r>
            <a:r>
              <a:rPr lang="zh-CN" altLang="en-US" sz="1200" dirty="0">
                <a:solidFill>
                  <a:srgbClr val="212121"/>
                </a:solidFill>
                <a:latin typeface="微软雅黑" panose="020B0503020204020204" pitchFamily="34" charset="-122"/>
                <a:ea typeface="微软雅黑" panose="020B0503020204020204" pitchFamily="34" charset="-122"/>
              </a:rPr>
              <a:t>分布，因此，当</a:t>
            </a:r>
            <a:r>
              <a:rPr lang="zh-CN" altLang="en-US" sz="1200" dirty="0" smtClean="0">
                <a:solidFill>
                  <a:srgbClr val="212121"/>
                </a:solidFill>
                <a:latin typeface="微软雅黑" panose="020B0503020204020204" pitchFamily="34" charset="-122"/>
                <a:ea typeface="微软雅黑" panose="020B0503020204020204" pitchFamily="34" charset="-122"/>
              </a:rPr>
              <a:t>输入</a:t>
            </a:r>
            <a:r>
              <a:rPr lang="en-US" altLang="zh-CN" sz="1200" dirty="0" smtClean="0">
                <a:solidFill>
                  <a:srgbClr val="212121"/>
                </a:solidFill>
                <a:latin typeface="微软雅黑" panose="020B0503020204020204" pitchFamily="34" charset="-122"/>
                <a:ea typeface="微软雅黑" panose="020B0503020204020204" pitchFamily="34" charset="-122"/>
              </a:rPr>
              <a:t>v</a:t>
            </a:r>
            <a:r>
              <a:rPr lang="zh-CN" altLang="en-US" sz="1200" dirty="0" smtClean="0">
                <a:solidFill>
                  <a:srgbClr val="212121"/>
                </a:solidFill>
                <a:latin typeface="微软雅黑" panose="020B0503020204020204" pitchFamily="34" charset="-122"/>
                <a:ea typeface="微软雅黑" panose="020B0503020204020204" pitchFamily="34" charset="-122"/>
              </a:rPr>
              <a:t>的</a:t>
            </a:r>
            <a:r>
              <a:rPr lang="zh-CN" altLang="en-US" sz="1200" dirty="0">
                <a:solidFill>
                  <a:srgbClr val="212121"/>
                </a:solidFill>
                <a:latin typeface="微软雅黑" panose="020B0503020204020204" pitchFamily="34" charset="-122"/>
                <a:ea typeface="微软雅黑" panose="020B0503020204020204" pitchFamily="34" charset="-122"/>
              </a:rPr>
              <a:t>时候，通过</a:t>
            </a:r>
            <a:r>
              <a:rPr lang="en-US" altLang="zh-CN" sz="1200" dirty="0" smtClean="0">
                <a:solidFill>
                  <a:srgbClr val="212121"/>
                </a:solidFill>
                <a:latin typeface="微软雅黑" panose="020B0503020204020204" pitchFamily="34" charset="-122"/>
                <a:ea typeface="微软雅黑" panose="020B0503020204020204" pitchFamily="34" charset="-122"/>
              </a:rPr>
              <a:t>p(</a:t>
            </a:r>
            <a:r>
              <a:rPr lang="en-US" altLang="zh-CN" sz="1200" dirty="0" err="1" smtClean="0">
                <a:solidFill>
                  <a:srgbClr val="212121"/>
                </a:solidFill>
                <a:latin typeface="微软雅黑" panose="020B0503020204020204" pitchFamily="34" charset="-122"/>
                <a:ea typeface="微软雅黑" panose="020B0503020204020204" pitchFamily="34" charset="-122"/>
              </a:rPr>
              <a:t>h|v</a:t>
            </a:r>
            <a:r>
              <a:rPr lang="en-US" altLang="zh-CN" sz="1200" dirty="0" smtClean="0">
                <a:solidFill>
                  <a:srgbClr val="212121"/>
                </a:solidFill>
                <a:latin typeface="微软雅黑" panose="020B0503020204020204" pitchFamily="34" charset="-122"/>
                <a:ea typeface="微软雅黑" panose="020B0503020204020204" pitchFamily="34" charset="-122"/>
              </a:rPr>
              <a:t>) </a:t>
            </a:r>
            <a:r>
              <a:rPr lang="zh-CN" altLang="en-US" sz="1200" dirty="0">
                <a:solidFill>
                  <a:srgbClr val="212121"/>
                </a:solidFill>
                <a:latin typeface="微软雅黑" panose="020B0503020204020204" pitchFamily="34" charset="-122"/>
                <a:ea typeface="微软雅黑" panose="020B0503020204020204" pitchFamily="34" charset="-122"/>
              </a:rPr>
              <a:t>可以得到隐藏层</a:t>
            </a:r>
            <a:r>
              <a:rPr lang="en-US" altLang="zh-CN" sz="1200" dirty="0" smtClean="0">
                <a:solidFill>
                  <a:srgbClr val="212121"/>
                </a:solidFill>
                <a:latin typeface="微软雅黑" panose="020B0503020204020204" pitchFamily="34" charset="-122"/>
                <a:ea typeface="微软雅黑" panose="020B0503020204020204" pitchFamily="34" charset="-122"/>
              </a:rPr>
              <a:t>h</a:t>
            </a:r>
            <a:r>
              <a:rPr lang="zh-CN" altLang="en-US" sz="1200" dirty="0" smtClean="0">
                <a:solidFill>
                  <a:srgbClr val="212121"/>
                </a:solidFill>
                <a:latin typeface="微软雅黑" panose="020B0503020204020204" pitchFamily="34" charset="-122"/>
                <a:ea typeface="微软雅黑" panose="020B0503020204020204" pitchFamily="34" charset="-122"/>
              </a:rPr>
              <a:t>；而</a:t>
            </a:r>
            <a:r>
              <a:rPr lang="zh-CN" altLang="en-US" sz="1200" dirty="0">
                <a:solidFill>
                  <a:srgbClr val="212121"/>
                </a:solidFill>
                <a:latin typeface="微软雅黑" panose="020B0503020204020204" pitchFamily="34" charset="-122"/>
                <a:ea typeface="微软雅黑" panose="020B0503020204020204" pitchFamily="34" charset="-122"/>
              </a:rPr>
              <a:t>得到隐藏层</a:t>
            </a:r>
            <a:r>
              <a:rPr lang="en-US" altLang="zh-CN" sz="1200" dirty="0">
                <a:solidFill>
                  <a:srgbClr val="212121"/>
                </a:solidFill>
                <a:latin typeface="微软雅黑" panose="020B0503020204020204" pitchFamily="34" charset="-122"/>
                <a:ea typeface="微软雅黑" panose="020B0503020204020204" pitchFamily="34" charset="-122"/>
              </a:rPr>
              <a:t>h</a:t>
            </a:r>
            <a:r>
              <a:rPr lang="zh-CN" altLang="en-US" sz="1200" dirty="0">
                <a:solidFill>
                  <a:srgbClr val="212121"/>
                </a:solidFill>
                <a:latin typeface="微软雅黑" panose="020B0503020204020204" pitchFamily="34" charset="-122"/>
                <a:ea typeface="微软雅黑" panose="020B0503020204020204" pitchFamily="34" charset="-122"/>
              </a:rPr>
              <a:t>之后，通过</a:t>
            </a:r>
            <a:r>
              <a:rPr lang="en-US" altLang="zh-CN" sz="1200" dirty="0" smtClean="0">
                <a:solidFill>
                  <a:srgbClr val="212121"/>
                </a:solidFill>
                <a:latin typeface="微软雅黑" panose="020B0503020204020204" pitchFamily="34" charset="-122"/>
                <a:ea typeface="微软雅黑" panose="020B0503020204020204" pitchFamily="34" charset="-122"/>
              </a:rPr>
              <a:t>p(</a:t>
            </a:r>
            <a:r>
              <a:rPr lang="en-US" altLang="zh-CN" sz="1200" dirty="0" err="1" smtClean="0">
                <a:solidFill>
                  <a:srgbClr val="212121"/>
                </a:solidFill>
                <a:latin typeface="微软雅黑" panose="020B0503020204020204" pitchFamily="34" charset="-122"/>
                <a:ea typeface="微软雅黑" panose="020B0503020204020204" pitchFamily="34" charset="-122"/>
              </a:rPr>
              <a:t>v|h</a:t>
            </a:r>
            <a:r>
              <a:rPr lang="en-US" altLang="zh-CN" sz="1200" dirty="0">
                <a:solidFill>
                  <a:srgbClr val="212121"/>
                </a:solidFill>
                <a:latin typeface="微软雅黑" panose="020B0503020204020204" pitchFamily="34" charset="-122"/>
                <a:ea typeface="微软雅黑" panose="020B0503020204020204" pitchFamily="34" charset="-122"/>
              </a:rPr>
              <a:t>)</a:t>
            </a:r>
            <a:r>
              <a:rPr lang="zh-CN" altLang="en-US" sz="1200" dirty="0">
                <a:solidFill>
                  <a:srgbClr val="212121"/>
                </a:solidFill>
                <a:latin typeface="微软雅黑" panose="020B0503020204020204" pitchFamily="34" charset="-122"/>
                <a:ea typeface="微软雅黑" panose="020B0503020204020204" pitchFamily="34" charset="-122"/>
              </a:rPr>
              <a:t>又</a:t>
            </a:r>
            <a:r>
              <a:rPr lang="zh-CN" altLang="en-US" sz="1200" dirty="0" smtClean="0">
                <a:solidFill>
                  <a:srgbClr val="212121"/>
                </a:solidFill>
                <a:latin typeface="微软雅黑" panose="020B0503020204020204" pitchFamily="34" charset="-122"/>
                <a:ea typeface="微软雅黑" panose="020B0503020204020204" pitchFamily="34" charset="-122"/>
              </a:rPr>
              <a:t>能重构得到可见层。</a:t>
            </a:r>
            <a:endPar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mn-cs"/>
            </a:endParaRPr>
          </a:p>
        </p:txBody>
      </p:sp>
      <p:sp>
        <p:nvSpPr>
          <p:cNvPr id="41" name="文本框 40"/>
          <p:cNvSpPr txBox="1"/>
          <p:nvPr/>
        </p:nvSpPr>
        <p:spPr>
          <a:xfrm>
            <a:off x="4740892" y="3608169"/>
            <a:ext cx="3849316" cy="830997"/>
          </a:xfrm>
          <a:prstGeom prst="rect">
            <a:avLst/>
          </a:prstGeom>
          <a:noFill/>
        </p:spPr>
        <p:txBody>
          <a:bodyPr wrap="square" rtlCol="0">
            <a:spAutoFit/>
          </a:bodyPr>
          <a:lstStyle/>
          <a:p>
            <a:pPr lvl="0" algn="just"/>
            <a:r>
              <a:rPr lang="zh-CN" altLang="en-US" sz="1200" dirty="0">
                <a:solidFill>
                  <a:srgbClr val="212121"/>
                </a:solidFill>
                <a:latin typeface="微软雅黑" panose="020B0503020204020204" pitchFamily="34" charset="-122"/>
                <a:ea typeface="微软雅黑" panose="020B0503020204020204" pitchFamily="34" charset="-122"/>
              </a:rPr>
              <a:t>通过调整参数</a:t>
            </a:r>
            <a:r>
              <a:rPr lang="zh-CN" altLang="en-US" sz="1200" dirty="0" smtClean="0">
                <a:solidFill>
                  <a:srgbClr val="212121"/>
                </a:solidFill>
                <a:latin typeface="微软雅黑" panose="020B0503020204020204" pitchFamily="34" charset="-122"/>
                <a:ea typeface="微软雅黑" panose="020B0503020204020204" pitchFamily="34" charset="-122"/>
              </a:rPr>
              <a:t>，如果使得</a:t>
            </a:r>
            <a:r>
              <a:rPr lang="zh-CN" altLang="en-US" sz="1200" dirty="0">
                <a:solidFill>
                  <a:srgbClr val="212121"/>
                </a:solidFill>
                <a:latin typeface="微软雅黑" panose="020B0503020204020204" pitchFamily="34" charset="-122"/>
                <a:ea typeface="微软雅黑" panose="020B0503020204020204" pitchFamily="34" charset="-122"/>
              </a:rPr>
              <a:t>从隐藏层得到</a:t>
            </a:r>
            <a:r>
              <a:rPr lang="zh-CN" altLang="en-US" sz="1200" dirty="0" smtClean="0">
                <a:solidFill>
                  <a:srgbClr val="212121"/>
                </a:solidFill>
                <a:latin typeface="微软雅黑" panose="020B0503020204020204" pitchFamily="34" charset="-122"/>
                <a:ea typeface="微软雅黑" panose="020B0503020204020204" pitchFamily="34" charset="-122"/>
              </a:rPr>
              <a:t>的新的可见层与</a:t>
            </a:r>
            <a:r>
              <a:rPr lang="zh-CN" altLang="en-US" sz="1200" dirty="0">
                <a:solidFill>
                  <a:srgbClr val="212121"/>
                </a:solidFill>
                <a:latin typeface="微软雅黑" panose="020B0503020204020204" pitchFamily="34" charset="-122"/>
                <a:ea typeface="微软雅黑" panose="020B0503020204020204" pitchFamily="34" charset="-122"/>
              </a:rPr>
              <a:t>原来</a:t>
            </a:r>
            <a:r>
              <a:rPr lang="zh-CN" altLang="en-US" sz="1200" dirty="0" smtClean="0">
                <a:solidFill>
                  <a:srgbClr val="212121"/>
                </a:solidFill>
                <a:latin typeface="微软雅黑" panose="020B0503020204020204" pitchFamily="34" charset="-122"/>
                <a:ea typeface="微软雅黑" panose="020B0503020204020204" pitchFamily="34" charset="-122"/>
              </a:rPr>
              <a:t>的可见层一样</a:t>
            </a:r>
            <a:r>
              <a:rPr lang="zh-CN" altLang="en-US" sz="1200" dirty="0">
                <a:solidFill>
                  <a:srgbClr val="212121"/>
                </a:solidFill>
                <a:latin typeface="微软雅黑" panose="020B0503020204020204" pitchFamily="34" charset="-122"/>
                <a:ea typeface="微软雅黑" panose="020B0503020204020204" pitchFamily="34" charset="-122"/>
              </a:rPr>
              <a:t>，</a:t>
            </a:r>
            <a:r>
              <a:rPr lang="zh-CN" altLang="en-US" sz="1200" dirty="0" smtClean="0">
                <a:solidFill>
                  <a:srgbClr val="212121"/>
                </a:solidFill>
                <a:latin typeface="微软雅黑" panose="020B0503020204020204" pitchFamily="34" charset="-122"/>
                <a:ea typeface="微软雅黑" panose="020B0503020204020204" pitchFamily="34" charset="-122"/>
              </a:rPr>
              <a:t>那么</a:t>
            </a:r>
            <a:r>
              <a:rPr lang="zh-CN" altLang="en-US" sz="1200" dirty="0" smtClean="0">
                <a:solidFill>
                  <a:srgbClr val="7030A0"/>
                </a:solidFill>
                <a:latin typeface="微软雅黑" panose="020B0503020204020204" pitchFamily="34" charset="-122"/>
                <a:ea typeface="微软雅黑" panose="020B0503020204020204" pitchFamily="34" charset="-122"/>
              </a:rPr>
              <a:t>该隐藏</a:t>
            </a:r>
            <a:r>
              <a:rPr lang="zh-CN" altLang="en-US" sz="1200" dirty="0">
                <a:solidFill>
                  <a:srgbClr val="7030A0"/>
                </a:solidFill>
                <a:latin typeface="微软雅黑" panose="020B0503020204020204" pitchFamily="34" charset="-122"/>
                <a:ea typeface="微软雅黑" panose="020B0503020204020204" pitchFamily="34" charset="-122"/>
              </a:rPr>
              <a:t>层</a:t>
            </a:r>
            <a:r>
              <a:rPr lang="zh-CN" altLang="en-US" sz="1200" dirty="0" smtClean="0">
                <a:solidFill>
                  <a:srgbClr val="7030A0"/>
                </a:solidFill>
                <a:latin typeface="微软雅黑" panose="020B0503020204020204" pitchFamily="34" charset="-122"/>
                <a:ea typeface="微软雅黑" panose="020B0503020204020204" pitchFamily="34" charset="-122"/>
              </a:rPr>
              <a:t>就是可见层数据的另外</a:t>
            </a:r>
            <a:r>
              <a:rPr lang="zh-CN" altLang="en-US" sz="1200" dirty="0">
                <a:solidFill>
                  <a:srgbClr val="7030A0"/>
                </a:solidFill>
                <a:latin typeface="微软雅黑" panose="020B0503020204020204" pitchFamily="34" charset="-122"/>
                <a:ea typeface="微软雅黑" panose="020B0503020204020204" pitchFamily="34" charset="-122"/>
              </a:rPr>
              <a:t>一种表达</a:t>
            </a:r>
            <a:r>
              <a:rPr lang="zh-CN" altLang="en-US" sz="1200" dirty="0" smtClean="0">
                <a:solidFill>
                  <a:srgbClr val="212121"/>
                </a:solidFill>
                <a:latin typeface="微软雅黑" panose="020B0503020204020204" pitchFamily="34" charset="-122"/>
                <a:ea typeface="微软雅黑" panose="020B0503020204020204" pitchFamily="34" charset="-122"/>
              </a:rPr>
              <a:t>，可以作为可见层输入数据</a:t>
            </a:r>
            <a:r>
              <a:rPr lang="zh-CN" altLang="en-US" sz="1200" dirty="0">
                <a:solidFill>
                  <a:srgbClr val="212121"/>
                </a:solidFill>
                <a:latin typeface="微软雅黑" panose="020B0503020204020204" pitchFamily="34" charset="-122"/>
                <a:ea typeface="微软雅黑" panose="020B0503020204020204" pitchFamily="34" charset="-122"/>
              </a:rPr>
              <a:t>的</a:t>
            </a:r>
            <a:r>
              <a:rPr lang="zh-CN" altLang="en-US" sz="1200" dirty="0" smtClean="0">
                <a:solidFill>
                  <a:srgbClr val="212121"/>
                </a:solidFill>
                <a:latin typeface="微软雅黑" panose="020B0503020204020204" pitchFamily="34" charset="-122"/>
                <a:ea typeface="微软雅黑" panose="020B0503020204020204" pitchFamily="34" charset="-122"/>
              </a:rPr>
              <a:t>特征。该方式可支持逐层学习，所以是</a:t>
            </a:r>
            <a:r>
              <a:rPr lang="zh-CN" altLang="en-US" sz="1200" dirty="0">
                <a:solidFill>
                  <a:srgbClr val="212121"/>
                </a:solidFill>
                <a:latin typeface="微软雅黑" panose="020B0503020204020204" pitchFamily="34" charset="-122"/>
                <a:ea typeface="微软雅黑" panose="020B0503020204020204" pitchFamily="34" charset="-122"/>
              </a:rPr>
              <a:t>一种</a:t>
            </a:r>
            <a:r>
              <a:rPr lang="en-US" altLang="zh-CN" sz="1200" dirty="0">
                <a:solidFill>
                  <a:srgbClr val="212121"/>
                </a:solidFill>
                <a:latin typeface="微软雅黑" panose="020B0503020204020204" pitchFamily="34" charset="-122"/>
                <a:ea typeface="微软雅黑" panose="020B0503020204020204" pitchFamily="34" charset="-122"/>
              </a:rPr>
              <a:t>Deep Learning</a:t>
            </a:r>
            <a:r>
              <a:rPr lang="zh-CN" altLang="en-US" sz="1200" dirty="0">
                <a:solidFill>
                  <a:srgbClr val="212121"/>
                </a:solidFill>
                <a:latin typeface="微软雅黑" panose="020B0503020204020204" pitchFamily="34" charset="-122"/>
                <a:ea typeface="微软雅黑" panose="020B0503020204020204" pitchFamily="34" charset="-122"/>
              </a:rPr>
              <a:t>方法。</a:t>
            </a:r>
            <a:endParaRPr kumimoji="0" lang="zh-CN" altLang="en-US" sz="1200" b="0" i="0" u="none" strike="noStrike" kern="1200" cap="none" spc="0" normalizeH="0" baseline="0" noProof="0" dirty="0">
              <a:ln>
                <a:noFill/>
              </a:ln>
              <a:solidFill>
                <a:srgbClr val="212121"/>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933750114"/>
              </p:ext>
            </p:extLst>
          </p:nvPr>
        </p:nvGraphicFramePr>
        <p:xfrm>
          <a:off x="970174" y="1654154"/>
          <a:ext cx="1495332" cy="3249810"/>
        </p:xfrm>
        <a:graphic>
          <a:graphicData uri="http://schemas.openxmlformats.org/presentationml/2006/ole">
            <mc:AlternateContent xmlns:mc="http://schemas.openxmlformats.org/markup-compatibility/2006">
              <mc:Choice xmlns:v="urn:schemas-microsoft-com:vml" Requires="v">
                <p:oleObj spid="_x0000_s7299" name="Visio" r:id="rId4" imgW="2034300" imgH="4419572" progId="Visio.Drawing.15">
                  <p:embed/>
                </p:oleObj>
              </mc:Choice>
              <mc:Fallback>
                <p:oleObj name="Visio" r:id="rId4" imgW="2034300" imgH="4419572" progId="Visio.Drawing.15">
                  <p:embed/>
                  <p:pic>
                    <p:nvPicPr>
                      <p:cNvPr id="0" name=""/>
                      <p:cNvPicPr/>
                      <p:nvPr/>
                    </p:nvPicPr>
                    <p:blipFill>
                      <a:blip r:embed="rId5"/>
                      <a:stretch>
                        <a:fillRect/>
                      </a:stretch>
                    </p:blipFill>
                    <p:spPr>
                      <a:xfrm>
                        <a:off x="970174" y="1654154"/>
                        <a:ext cx="1495332" cy="3249810"/>
                      </a:xfrm>
                      <a:prstGeom prst="rect">
                        <a:avLst/>
                      </a:prstGeom>
                    </p:spPr>
                  </p:pic>
                </p:oleObj>
              </mc:Fallback>
            </mc:AlternateContent>
          </a:graphicData>
        </a:graphic>
      </p:graphicFrame>
    </p:spTree>
    <p:extLst>
      <p:ext uri="{BB962C8B-B14F-4D97-AF65-F5344CB8AC3E}">
        <p14:creationId xmlns:p14="http://schemas.microsoft.com/office/powerpoint/2010/main" val="1979773268"/>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0"/>
            <a:ext cx="9144000" cy="960438"/>
          </a:xfrm>
          <a:prstGeom prst="rect">
            <a:avLst/>
          </a:prstGeom>
          <a:solidFill>
            <a:srgbClr val="392C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solidFill>
                <a:srgbClr val="FFFFFF"/>
              </a:solidFill>
            </a:endParaRPr>
          </a:p>
        </p:txBody>
      </p:sp>
      <p:sp>
        <p:nvSpPr>
          <p:cNvPr id="7" name="文本框 6"/>
          <p:cNvSpPr txBox="1"/>
          <p:nvPr/>
        </p:nvSpPr>
        <p:spPr>
          <a:xfrm>
            <a:off x="426931" y="1365745"/>
            <a:ext cx="4405419" cy="276999"/>
          </a:xfrm>
          <a:prstGeom prst="rect">
            <a:avLst/>
          </a:prstGeom>
          <a:noFill/>
        </p:spPr>
        <p:txBody>
          <a:bodyPr wrap="square" rtlCol="0">
            <a:spAutoFit/>
          </a:bodyPr>
          <a:lstStyle/>
          <a:p>
            <a:pPr algn="just">
              <a:defRPr/>
            </a:pPr>
            <a:r>
              <a:rPr lang="en-US" altLang="zh-CN" sz="1200" dirty="0" smtClean="0">
                <a:solidFill>
                  <a:srgbClr val="212121"/>
                </a:solidFill>
                <a:latin typeface="微软雅黑" panose="020B0503020204020204" pitchFamily="34" charset="-122"/>
                <a:ea typeface="微软雅黑" panose="020B0503020204020204" pitchFamily="34" charset="-122"/>
              </a:rPr>
              <a:t>RBM</a:t>
            </a:r>
            <a:r>
              <a:rPr lang="zh-CN" altLang="en-US" sz="1200" dirty="0" smtClean="0">
                <a:solidFill>
                  <a:srgbClr val="212121"/>
                </a:solidFill>
                <a:latin typeface="微软雅黑" panose="020B0503020204020204" pitchFamily="34" charset="-122"/>
                <a:ea typeface="微软雅黑" panose="020B0503020204020204" pitchFamily="34" charset="-122"/>
              </a:rPr>
              <a:t>能量函数：</a:t>
            </a:r>
            <a:endParaRPr lang="zh-CN" altLang="en-US" sz="1200" dirty="0">
              <a:solidFill>
                <a:srgbClr val="212121"/>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426930" y="2027550"/>
            <a:ext cx="5726219" cy="276999"/>
          </a:xfrm>
          <a:prstGeom prst="rect">
            <a:avLst/>
          </a:prstGeom>
          <a:noFill/>
        </p:spPr>
        <p:txBody>
          <a:bodyPr wrap="square" rtlCol="0">
            <a:spAutoFit/>
          </a:bodyPr>
          <a:lstStyle/>
          <a:p>
            <a:pPr algn="just"/>
            <a:r>
              <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W</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表示</a:t>
            </a:r>
            <a:r>
              <a:rPr lang="zh-CN" altLang="en-US"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隐藏单元和可见单元连接的</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权重矩阵，</a:t>
            </a:r>
            <a:r>
              <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a</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b</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是</a:t>
            </a:r>
            <a:r>
              <a:rPr lang="zh-CN" altLang="en-US"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可见层和隐藏层的</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偏置。</a:t>
            </a:r>
            <a:endPar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文本框 83"/>
          <p:cNvSpPr txBox="1">
            <a:spLocks noChangeArrowheads="1"/>
          </p:cNvSpPr>
          <p:nvPr/>
        </p:nvSpPr>
        <p:spPr bwMode="auto">
          <a:xfrm>
            <a:off x="624735" y="295208"/>
            <a:ext cx="1980029" cy="400110"/>
          </a:xfrm>
          <a:prstGeom prst="rect">
            <a:avLst/>
          </a:prstGeom>
          <a:noFill/>
          <a:ln w="9525">
            <a:noFill/>
            <a:miter lim="800000"/>
            <a:headEnd/>
            <a:tailEnd/>
          </a:ln>
        </p:spPr>
        <p:txBody>
          <a:bodyPr wrap="none">
            <a:spAutoFit/>
          </a:bodyPr>
          <a:lstStyle/>
          <a:p>
            <a:pPr>
              <a:defRPr/>
            </a:pPr>
            <a:r>
              <a:rPr lang="zh-CN" altLang="en-US" sz="2000" dirty="0" smtClean="0">
                <a:solidFill>
                  <a:srgbClr val="FFFFFF"/>
                </a:solidFill>
                <a:latin typeface="Century Gothic"/>
                <a:ea typeface="微软雅黑" pitchFamily="34" charset="-122"/>
              </a:rPr>
              <a:t>受限玻尔兹曼机</a:t>
            </a:r>
            <a:endParaRPr lang="zh-CN" altLang="en-US" sz="2000" dirty="0">
              <a:solidFill>
                <a:srgbClr val="FFFFFF"/>
              </a:solidFill>
              <a:latin typeface="Century Gothic"/>
              <a:ea typeface="微软雅黑" pitchFamily="34" charset="-122"/>
            </a:endParaRPr>
          </a:p>
        </p:txBody>
      </p:sp>
      <p:sp>
        <p:nvSpPr>
          <p:cNvPr id="10" name="文本框 9"/>
          <p:cNvSpPr txBox="1"/>
          <p:nvPr/>
        </p:nvSpPr>
        <p:spPr>
          <a:xfrm>
            <a:off x="426931" y="2401507"/>
            <a:ext cx="4590788" cy="276999"/>
          </a:xfrm>
          <a:prstGeom prst="rect">
            <a:avLst/>
          </a:prstGeom>
          <a:noFill/>
        </p:spPr>
        <p:txBody>
          <a:bodyPr wrap="square" rtlCol="0">
            <a:spAutoFit/>
          </a:bodyPr>
          <a:lstStyle/>
          <a:p>
            <a:pPr algn="just">
              <a:defRPr/>
            </a:pPr>
            <a:r>
              <a:rPr lang="zh-CN" altLang="en-US"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写</a:t>
            </a: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成分量的形式：</a:t>
            </a:r>
            <a:endPar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31851976"/>
              </p:ext>
            </p:extLst>
          </p:nvPr>
        </p:nvGraphicFramePr>
        <p:xfrm>
          <a:off x="2592792" y="1668813"/>
          <a:ext cx="2312987" cy="303212"/>
        </p:xfrm>
        <a:graphic>
          <a:graphicData uri="http://schemas.openxmlformats.org/presentationml/2006/ole">
            <mc:AlternateContent xmlns:mc="http://schemas.openxmlformats.org/markup-compatibility/2006">
              <mc:Choice xmlns:v="urn:schemas-microsoft-com:vml" Requires="v">
                <p:oleObj spid="_x0000_s22749" name="Equation" r:id="rId3" imgW="1549080" imgH="203040" progId="Equation.DSMT4">
                  <p:embed/>
                </p:oleObj>
              </mc:Choice>
              <mc:Fallback>
                <p:oleObj name="Equation" r:id="rId3" imgW="1549080" imgH="203040" progId="Equation.DSMT4">
                  <p:embed/>
                  <p:pic>
                    <p:nvPicPr>
                      <p:cNvPr id="0" name=""/>
                      <p:cNvPicPr/>
                      <p:nvPr/>
                    </p:nvPicPr>
                    <p:blipFill>
                      <a:blip r:embed="rId4"/>
                      <a:stretch>
                        <a:fillRect/>
                      </a:stretch>
                    </p:blipFill>
                    <p:spPr>
                      <a:xfrm>
                        <a:off x="2592792" y="1668813"/>
                        <a:ext cx="2312987" cy="303212"/>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886629843"/>
              </p:ext>
            </p:extLst>
          </p:nvPr>
        </p:nvGraphicFramePr>
        <p:xfrm>
          <a:off x="2604764" y="2527163"/>
          <a:ext cx="3103823" cy="563917"/>
        </p:xfrm>
        <a:graphic>
          <a:graphicData uri="http://schemas.openxmlformats.org/presentationml/2006/ole">
            <mc:AlternateContent xmlns:mc="http://schemas.openxmlformats.org/markup-compatibility/2006">
              <mc:Choice xmlns:v="urn:schemas-microsoft-com:vml" Requires="v">
                <p:oleObj spid="_x0000_s22750" name="Equation" r:id="rId5" imgW="2171520" imgH="393480" progId="Equation.DSMT4">
                  <p:embed/>
                </p:oleObj>
              </mc:Choice>
              <mc:Fallback>
                <p:oleObj name="Equation" r:id="rId5" imgW="2171520" imgH="393480" progId="Equation.DSMT4">
                  <p:embed/>
                  <p:pic>
                    <p:nvPicPr>
                      <p:cNvPr id="0" name=""/>
                      <p:cNvPicPr/>
                      <p:nvPr/>
                    </p:nvPicPr>
                    <p:blipFill>
                      <a:blip r:embed="rId6"/>
                      <a:stretch>
                        <a:fillRect/>
                      </a:stretch>
                    </p:blipFill>
                    <p:spPr>
                      <a:xfrm>
                        <a:off x="2604764" y="2527163"/>
                        <a:ext cx="3103823" cy="563917"/>
                      </a:xfrm>
                      <a:prstGeom prst="rect">
                        <a:avLst/>
                      </a:prstGeom>
                    </p:spPr>
                  </p:pic>
                </p:oleObj>
              </mc:Fallback>
            </mc:AlternateContent>
          </a:graphicData>
        </a:graphic>
      </p:graphicFrame>
      <p:sp>
        <p:nvSpPr>
          <p:cNvPr id="12" name="文本框 11"/>
          <p:cNvSpPr txBox="1"/>
          <p:nvPr/>
        </p:nvSpPr>
        <p:spPr>
          <a:xfrm>
            <a:off x="426930" y="3114919"/>
            <a:ext cx="4590788" cy="276999"/>
          </a:xfrm>
          <a:prstGeom prst="rect">
            <a:avLst/>
          </a:prstGeom>
          <a:noFill/>
        </p:spPr>
        <p:txBody>
          <a:bodyPr wrap="square" rtlCol="0">
            <a:spAutoFit/>
          </a:bodyPr>
          <a:lstStyle/>
          <a:p>
            <a:pPr algn="just">
              <a:defRPr/>
            </a:pPr>
            <a:r>
              <a:rPr lang="zh-CN" altLang="en-US"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rPr>
              <a:t>则可见层和隐藏层的联合概率为：</a:t>
            </a:r>
            <a:endParaRPr lang="en-US" altLang="zh-CN" sz="1200" dirty="0" smtClean="0">
              <a:solidFill>
                <a:srgbClr val="212121"/>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2493174127"/>
              </p:ext>
            </p:extLst>
          </p:nvPr>
        </p:nvGraphicFramePr>
        <p:xfrm>
          <a:off x="2592792" y="3415757"/>
          <a:ext cx="1477962" cy="512763"/>
        </p:xfrm>
        <a:graphic>
          <a:graphicData uri="http://schemas.openxmlformats.org/presentationml/2006/ole">
            <mc:AlternateContent xmlns:mc="http://schemas.openxmlformats.org/markup-compatibility/2006">
              <mc:Choice xmlns:v="urn:schemas-microsoft-com:vml" Requires="v">
                <p:oleObj spid="_x0000_s22751" name="Equation" r:id="rId7" imgW="990360" imgH="342720" progId="Equation.DSMT4">
                  <p:embed/>
                </p:oleObj>
              </mc:Choice>
              <mc:Fallback>
                <p:oleObj name="Equation" r:id="rId7" imgW="990360" imgH="342720" progId="Equation.DSMT4">
                  <p:embed/>
                  <p:pic>
                    <p:nvPicPr>
                      <p:cNvPr id="0" name=""/>
                      <p:cNvPicPr/>
                      <p:nvPr/>
                    </p:nvPicPr>
                    <p:blipFill>
                      <a:blip r:embed="rId8"/>
                      <a:stretch>
                        <a:fillRect/>
                      </a:stretch>
                    </p:blipFill>
                    <p:spPr>
                      <a:xfrm>
                        <a:off x="2592792" y="3415757"/>
                        <a:ext cx="1477962" cy="512763"/>
                      </a:xfrm>
                      <a:prstGeom prst="rect">
                        <a:avLst/>
                      </a:prstGeom>
                    </p:spPr>
                  </p:pic>
                </p:oleObj>
              </mc:Fallback>
            </mc:AlternateContent>
          </a:graphicData>
        </a:graphic>
      </p:graphicFrame>
      <p:sp>
        <p:nvSpPr>
          <p:cNvPr id="14" name="文本框 13"/>
          <p:cNvSpPr txBox="1"/>
          <p:nvPr/>
        </p:nvSpPr>
        <p:spPr>
          <a:xfrm>
            <a:off x="6135145" y="3211033"/>
            <a:ext cx="2109590" cy="461665"/>
          </a:xfrm>
          <a:prstGeom prst="rect">
            <a:avLst/>
          </a:prstGeom>
          <a:solidFill>
            <a:schemeClr val="accent6">
              <a:lumMod val="50000"/>
            </a:schemeClr>
          </a:solidFill>
        </p:spPr>
        <p:txBody>
          <a:bodyPr wrap="square" rtlCol="0">
            <a:spAutoFit/>
          </a:bodyPr>
          <a:lstStyle/>
          <a:p>
            <a:pPr algn="just">
              <a:defRPr/>
            </a:pPr>
            <a:r>
              <a:rPr lang="zh-CN" altLang="en-US"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其中</a:t>
            </a:r>
            <a:r>
              <a:rPr lang="en-US" altLang="zh-CN"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Z</a:t>
            </a:r>
            <a:r>
              <a:rPr lang="zh-CN" altLang="en-US"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为归一化因子，即配分函数</a:t>
            </a:r>
            <a:r>
              <a:rPr lang="en-US" altLang="zh-CN"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(Partition Function)</a:t>
            </a:r>
            <a:r>
              <a:rPr lang="zh-CN" altLang="en-US"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1002157632"/>
              </p:ext>
            </p:extLst>
          </p:nvPr>
        </p:nvGraphicFramePr>
        <p:xfrm>
          <a:off x="6639568" y="3813307"/>
          <a:ext cx="1439862" cy="588963"/>
        </p:xfrm>
        <a:graphic>
          <a:graphicData uri="http://schemas.openxmlformats.org/presentationml/2006/ole">
            <mc:AlternateContent xmlns:mc="http://schemas.openxmlformats.org/markup-compatibility/2006">
              <mc:Choice xmlns:v="urn:schemas-microsoft-com:vml" Requires="v">
                <p:oleObj spid="_x0000_s22752" name="Equation" r:id="rId9" imgW="965160" imgH="393480" progId="Equation.DSMT4">
                  <p:embed/>
                </p:oleObj>
              </mc:Choice>
              <mc:Fallback>
                <p:oleObj name="Equation" r:id="rId9" imgW="965160" imgH="393480" progId="Equation.DSMT4">
                  <p:embed/>
                  <p:pic>
                    <p:nvPicPr>
                      <p:cNvPr id="0" name=""/>
                      <p:cNvPicPr/>
                      <p:nvPr/>
                    </p:nvPicPr>
                    <p:blipFill>
                      <a:blip r:embed="rId10"/>
                      <a:stretch>
                        <a:fillRect/>
                      </a:stretch>
                    </p:blipFill>
                    <p:spPr>
                      <a:xfrm>
                        <a:off x="6639568" y="3813307"/>
                        <a:ext cx="1439862" cy="588963"/>
                      </a:xfrm>
                      <a:prstGeom prst="rect">
                        <a:avLst/>
                      </a:prstGeom>
                    </p:spPr>
                  </p:pic>
                </p:oleObj>
              </mc:Fallback>
            </mc:AlternateContent>
          </a:graphicData>
        </a:graphic>
      </p:graphicFrame>
    </p:spTree>
    <p:extLst>
      <p:ext uri="{BB962C8B-B14F-4D97-AF65-F5344CB8AC3E}">
        <p14:creationId xmlns:p14="http://schemas.microsoft.com/office/powerpoint/2010/main" val="1665595684"/>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第一PPT模板网-WWW.1PPT.COM">
  <a:themeElements>
    <a:clrScheme name="像素">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2365</TotalTime>
  <Words>2732</Words>
  <Application>Microsoft Office PowerPoint</Application>
  <PresentationFormat>全屏显示(16:9)</PresentationFormat>
  <Paragraphs>219</Paragraphs>
  <Slides>44</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44</vt:i4>
      </vt:variant>
    </vt:vector>
  </HeadingPairs>
  <TitlesOfParts>
    <vt:vector size="57" baseType="lpstr">
      <vt:lpstr>Arial Unicode MS</vt:lpstr>
      <vt:lpstr>Hiragino Sans GB W3</vt:lpstr>
      <vt:lpstr>宋体</vt:lpstr>
      <vt:lpstr>微软雅黑</vt:lpstr>
      <vt:lpstr>Arial</vt:lpstr>
      <vt:lpstr>Calibri</vt:lpstr>
      <vt:lpstr>Cambria Math</vt:lpstr>
      <vt:lpstr>Century Gothic</vt:lpstr>
      <vt:lpstr>Wingdings</vt:lpstr>
      <vt:lpstr>第一PPT模板网-WWW.1PPT.COM</vt:lpstr>
      <vt:lpstr>Equation</vt:lpstr>
      <vt:lpstr>Visio</vt:lpstr>
      <vt:lpstr>MathType 6.0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我问问</dc:subject>
  <dc:creator>朱佳晖</dc:creator>
  <cp:keywords/>
  <dc:description>第一PPT模板网-WWW.1PPT.COM</dc:description>
  <cp:lastModifiedBy>ZhuJiahui</cp:lastModifiedBy>
  <cp:revision>285</cp:revision>
  <dcterms:created xsi:type="dcterms:W3CDTF">2015-04-26T00:57:12Z</dcterms:created>
  <dcterms:modified xsi:type="dcterms:W3CDTF">2016-12-02T04:33:06Z</dcterms:modified>
  <cp:category>第一PPT模板网-WWW.1PPT.COM</cp:category>
  <cp:contentStatus>第一PPT模板网-WWW.1PPT.COM</cp:contentStatus>
</cp:coreProperties>
</file>